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5_43A669BA.xml" ContentType="application/vnd.ms-powerpoint.comments+xml"/>
  <Override PartName="/ppt/comments/modernComment_106_8D6C6B7.xml" ContentType="application/vnd.ms-powerpoint.comments+xml"/>
  <Override PartName="/ppt/notesSlides/notesSlide2.xml" ContentType="application/vnd.openxmlformats-officedocument.presentationml.notesSlide+xml"/>
  <Override PartName="/ppt/comments/modernComment_10C_66DAE2C2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9" r:id="rId2"/>
    <p:sldId id="256" r:id="rId3"/>
    <p:sldId id="257" r:id="rId4"/>
    <p:sldId id="263" r:id="rId5"/>
    <p:sldId id="260" r:id="rId6"/>
    <p:sldId id="261" r:id="rId7"/>
    <p:sldId id="262" r:id="rId8"/>
    <p:sldId id="280" r:id="rId9"/>
    <p:sldId id="281" r:id="rId10"/>
    <p:sldId id="282" r:id="rId11"/>
    <p:sldId id="283" r:id="rId12"/>
    <p:sldId id="264" r:id="rId13"/>
    <p:sldId id="284" r:id="rId14"/>
    <p:sldId id="286" r:id="rId15"/>
    <p:sldId id="287" r:id="rId16"/>
    <p:sldId id="269" r:id="rId17"/>
    <p:sldId id="270" r:id="rId18"/>
    <p:sldId id="277" r:id="rId19"/>
    <p:sldId id="278" r:id="rId20"/>
    <p:sldId id="279" r:id="rId21"/>
    <p:sldId id="272" r:id="rId22"/>
    <p:sldId id="273" r:id="rId23"/>
    <p:sldId id="274" r:id="rId24"/>
    <p:sldId id="275" r:id="rId25"/>
    <p:sldId id="276" r:id="rId26"/>
    <p:sldId id="285" r:id="rId27"/>
    <p:sldId id="265" r:id="rId28"/>
    <p:sldId id="266" r:id="rId29"/>
    <p:sldId id="268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DA6438-3C69-68B9-76B6-8774FCC9BCCE}" name="Olivia Beck" initials="OB" userId="S::obeck@urban.org::8f0f78a8-ad02-4549-a66a-339733c771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4"/>
    <p:restoredTop sz="78864"/>
  </p:normalViewPr>
  <p:slideViewPr>
    <p:cSldViewPr snapToGrid="0">
      <p:cViewPr>
        <p:scale>
          <a:sx n="85" d="100"/>
          <a:sy n="85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5_43A669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219D31-5F62-0944-9436-A2A75A147DFE}" authorId="{96DA6438-3C69-68B9-76B6-8774FCC9BCCE}" created="2024-03-31T17:50:08.4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4979514" sldId="261"/>
      <ac:spMk id="60" creationId="{A19E68D5-8F2A-742A-93E6-5D0ACD696BBE}"/>
      <ac:txMk cp="0" len="17">
        <ac:context len="18" hash="2080644942"/>
      </ac:txMk>
    </ac:txMkLst>
    <p188:pos x="1896163" y="518117"/>
    <p188:txBody>
      <a:bodyPr/>
      <a:lstStyle/>
      <a:p>
        <a:r>
          <a:rPr lang="en-US"/>
          <a:t>None of these should be government established so this is good</a:t>
        </a:r>
      </a:p>
    </p188:txBody>
  </p188:cm>
  <p188:cm id="{3E16EC16-8015-104F-A460-2A4C28B6A002}" authorId="{96DA6438-3C69-68B9-76B6-8774FCC9BCCE}" created="2024-03-31T17:50:40.1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4979514" sldId="261"/>
      <ac:spMk id="63" creationId="{0E5FC68E-9145-7F30-E57F-08E78B91D13B}"/>
      <ac:txMk cp="0" len="12">
        <ac:context len="13" hash="3452929922"/>
      </ac:txMk>
    </ac:txMkLst>
    <p188:pos x="1749287" y="516835"/>
    <p188:txBody>
      <a:bodyPr/>
      <a:lstStyle/>
      <a:p>
        <a:r>
          <a:rPr lang="en-US"/>
          <a:t>At least some of these do not have to file because they are a branch of a lodge system</a:t>
        </a:r>
      </a:p>
    </p188:txBody>
  </p188:cm>
  <p188:cm id="{8CC52AFC-E226-E44C-B124-560DFF6F4C55}" authorId="{96DA6438-3C69-68B9-76B6-8774FCC9BCCE}" created="2024-03-31T17:51:40.3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4979514" sldId="261"/>
      <ac:spMk id="48" creationId="{E56C39E8-387B-7374-DFFE-EF4AC17B50E5}"/>
      <ac:txMk cp="0" len="5">
        <ac:context len="7" hash="154528761"/>
      </ac:txMk>
    </ac:txMkLst>
    <p188:pos x="567822" y="522614"/>
    <p188:txBody>
      <a:bodyPr/>
      <a:lstStyle/>
      <a:p>
        <a:r>
          <a:rPr lang="en-US"/>
          <a:t>Most of these are classified as required to filed yet did not file. I suspect this is where most of this source of misclassification is comming from. </a:t>
        </a:r>
      </a:p>
    </p188:txBody>
  </p188:cm>
</p188:cmLst>
</file>

<file path=ppt/comments/modernComment_106_8D6C6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915DB0-CB87-274E-B615-814F02518FE5}" authorId="{96DA6438-3C69-68B9-76B6-8774FCC9BCCE}" created="2024-03-31T17:54:00.2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293303" sldId="262"/>
      <ac:spMk id="60" creationId="{A19E68D5-8F2A-742A-93E6-5D0ACD696BBE}"/>
      <ac:txMk cp="0" len="17">
        <ac:context len="18" hash="2080644942"/>
      </ac:txMk>
    </ac:txMkLst>
    <p188:pos x="1896163" y="518117"/>
    <p188:txBody>
      <a:bodyPr/>
      <a:lstStyle/>
      <a:p>
        <a:r>
          <a:rPr lang="en-US"/>
          <a:t>This is concerning because code 140 is supposed to be “entities established by the government”</a:t>
        </a:r>
      </a:p>
    </p188:txBody>
  </p188:cm>
  <p188:cm id="{096DC328-99E6-A54A-A5D5-DAD109657CD3}" authorId="{96DA6438-3C69-68B9-76B6-8774FCC9BCCE}" created="2024-03-31T17:55:23.8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293303" sldId="262"/>
      <ac:spMk id="48" creationId="{E56C39E8-387B-7374-DFFE-EF4AC17B50E5}"/>
      <ac:txMk cp="0" len="5">
        <ac:context len="7" hash="154528761"/>
      </ac:txMk>
    </ac:txMkLst>
    <p188:pos x="567822" y="522614"/>
    <p188:txBody>
      <a:bodyPr/>
      <a:lstStyle/>
      <a:p>
        <a:r>
          <a:rPr lang="en-US"/>
          <a:t>Most of them did not file which is consistent with code 140</a:t>
        </a:r>
      </a:p>
    </p188:txBody>
  </p188:cm>
  <p188:cm id="{EEA5C0C0-8106-7748-A069-4057D6050CD4}" authorId="{96DA6438-3C69-68B9-76B6-8774FCC9BCCE}" created="2024-03-31T17:58:41.9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293303" sldId="262"/>
      <ac:spMk id="55" creationId="{75039FC6-9004-9164-8829-0C970E3CDDDE}"/>
      <ac:txMk cp="0" len="9">
        <ac:context len="10" hash="2158979827"/>
      </ac:txMk>
    </ac:txMkLst>
    <p188:pos x="1239993" y="513933"/>
    <p188:replyLst>
      <p188:reply id="{64A59405-862E-3E4D-B4BF-EDBD12B443FD}" authorId="{96DA6438-3C69-68B9-76B6-8774FCC9BCCE}" created="2024-03-31T17:59:15.511">
        <p188:txBody>
          <a:bodyPr/>
          <a:lstStyle/>
          <a:p>
            <a:r>
              <a:rPr lang="en-US"/>
              <a:t>It may be worth revisiting the required_990 types for 501c04 and 501c25 from Y to YE</a:t>
            </a:r>
          </a:p>
        </p188:txBody>
      </p188:reply>
    </p188:replyLst>
    <p188:txBody>
      <a:bodyPr/>
      <a:lstStyle/>
      <a:p>
        <a:r>
          <a:rPr lang="en-US"/>
          <a:t>It looks like most of the miss classification is coming from 04 and 25. Both of these 501c types CAN be established by the government, but are not REQUIRED to be</a:t>
        </a:r>
      </a:p>
    </p188:txBody>
  </p188:cm>
</p188:cmLst>
</file>

<file path=ppt/comments/modernComment_10C_66DAE2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FD51F-F049-5D44-9A38-1BCFCB49F21F}" authorId="{96DA6438-3C69-68B9-76B6-8774FCC9BCCE}" created="2024-03-31T19:21:05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25620930" sldId="268"/>
      <ac:spMk id="35" creationId="{61BDC008-7BF7-024F-06EF-9E3F58E5D51B}"/>
      <ac:txMk cp="0" len="10">
        <ac:context len="12" hash="2453979366"/>
      </ac:txMk>
    </ac:txMkLst>
    <p188:pos x="1335048" y="517495"/>
    <p188:txBody>
      <a:bodyPr/>
      <a:lstStyle/>
      <a:p>
        <a:r>
          <a:rPr lang="en-US"/>
          <a:t>501c8 and 10’s can only receive donations from their members under certain circumstances.</a:t>
        </a:r>
      </a:p>
    </p188:txBody>
  </p188:cm>
  <p188:cm id="{CC3F9E55-C543-EA4F-A2D1-1A8D4CE7DE15}" authorId="{96DA6438-3C69-68B9-76B6-8774FCC9BCCE}" created="2024-03-31T19:22:00.6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77563142" sldId="268"/>
      <ac:spMk id="33" creationId="{C01E79AB-7CE7-4138-9DFF-B87769BEE140}"/>
    </ac:deMkLst>
    <p188:txBody>
      <a:bodyPr/>
      <a:lstStyle/>
      <a:p>
        <a:r>
          <a:rPr lang="en-US"/>
          <a:t>It makes sense that most of these are in a lodge since 501c8 and 10 have to be a lodge system.</a:t>
        </a:r>
      </a:p>
    </p188:txBody>
  </p188:cm>
  <p188:cm id="{2C9DA035-AFE0-4749-BA8A-CF1B38D611CB}" authorId="{96DA6438-3C69-68B9-76B6-8774FCC9BCCE}" created="2024-03-31T19:47:49.7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25620930" sldId="268"/>
      <ac:spMk id="48" creationId="{A7A4CCB8-CC7C-332F-F031-322BE9B259E1}"/>
      <ac:txMk cp="0" len="10">
        <ac:context len="11" hash="3690768872"/>
      </ac:txMk>
    </ac:txMkLst>
    <p188:pos x="1192696" y="515796"/>
    <p188:txBody>
      <a:bodyPr/>
      <a:lstStyle/>
      <a:p>
        <a:r>
          <a:rPr lang="en-US"/>
          <a:t>About half of these are lodge, which aligns with many of these being 501c8’s and 10’s.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C77A-B789-CF40-85B0-C3661FA77BAA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431CE-EBC5-BF44-9361-1FDD665F0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31CE-EBC5-BF44-9361-1FDD665F04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Twodigit</a:t>
            </a:r>
            <a:r>
              <a:rPr lang="en-US" dirty="0"/>
              <a:t> == 11 or 12 usually goes to FOUNDATION == 15 or 16. This also seems he be the case for </a:t>
            </a:r>
            <a:r>
              <a:rPr lang="en-US" dirty="0" err="1"/>
              <a:t>Twodigit</a:t>
            </a:r>
            <a:r>
              <a:rPr lang="en-US" dirty="0"/>
              <a:t> == 01,02,03. To me this suggests that foundation code and NTEE digits are not telling the same thing. If they were we would want, </a:t>
            </a:r>
          </a:p>
          <a:p>
            <a:r>
              <a:rPr lang="en-US" dirty="0" err="1"/>
              <a:t>twodigit</a:t>
            </a:r>
            <a:r>
              <a:rPr lang="en-US" dirty="0"/>
              <a:t> ==11 be FOUNDATION ==21,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==12 be FOUNDATION ==22,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==13 be FOUNDATION ==23 or 24,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31CE-EBC5-BF44-9361-1FDD665F04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8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31CE-EBC5-BF44-9361-1FDD665F04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C51E-6314-7F38-9DE4-2BBA98D4E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84D63-0D2D-257D-D424-F353E8D27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A1B47-F38F-C70C-42FF-22F22DD3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70233-A93A-18F1-E7FD-4C3945DE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E3B4-27E7-1EAE-CA9D-604856E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1F80-DA49-73F1-8B0D-D8627832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EF12F-267D-0947-A118-CA33D5C11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6D27-F007-6BE1-85D7-B095EC9E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9D59-12D2-0D2A-0C1D-E5666B77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B115-0B2A-C835-21AC-CE35F967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7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A62EE-98A4-C0B4-85AC-B341B5285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53218-F9BC-978F-140F-42049D346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F59CE-C731-B981-565A-E3CBA436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03B7-D489-604C-B3A7-EB87A509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A7D7-1958-29D3-FEAE-FC183F59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F3A1-49B6-3A24-8020-9543DCFD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8888-C316-9CA3-E862-3B0F74205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7774-42B3-17D6-E9D3-0AF77D64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DDC1F-46C1-91E4-D88E-9131F1E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9CBD0-1B69-2C8A-4F5D-6154461C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8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1B88-D6A9-8B98-E365-AB60DCE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13AE-177F-198A-9084-2619C2125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9FA66-D10E-EEF4-76FD-4BB6F391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2EC33-4CD0-625B-985A-C288B6A9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62D4C-B10E-2057-1751-A204130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1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DD60-1AD9-DDED-DB4B-EB1BD94A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315F-3C6D-8A60-148B-855FCBA3B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05E38-7053-1626-2167-D6AF9056A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FC74C-F91E-007E-2F51-D7BE269A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86EB6-6A83-1244-B45C-7F4C8308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9AF41-337B-9978-A7AC-5B2E2F56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DA87-D137-00FB-D98F-E5A3A35B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C414F-54B2-4029-0B08-8C2CC63E0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AB924-E227-0394-6053-59198703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AB19-8139-7999-22BC-011C35329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1E668-DC6A-C7E1-E9E2-E7E99B7EE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0B96B-92D1-AEBF-1128-DDA37973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909FF-F569-66DB-909F-5698321F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694C4-4E52-9D73-77ED-0CC6BFFE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1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74C0-45A5-9187-EE5F-A03C786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878C1-EA56-B7CB-3B46-8F69F455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83DC5-F3EE-E069-2692-FE133A07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67575-157A-B6CD-5F5F-F483CB02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34D4B-6D92-AD79-C8F8-A9629CE0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09B9E-53B5-F388-0D48-4204D4DE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570A7-BB73-AE73-B0C3-E9456519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1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483E-D779-3517-D5EA-54A49AD9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38BE-6034-4031-F659-03EDEEBE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A2426-A20C-A6C0-D7D6-35124ED1C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2E645-47DC-CFE5-F3FB-A35724D5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333D-AF05-39EC-B868-A0D4B4B1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915C-567F-681D-FE75-F3D173C1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7E28-4B66-D7F9-8A51-FFA7737E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022F4-865E-D6E3-0DC9-5774B7A7A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167B-30BA-145C-7ABB-4B7A1C72E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8678C-70C2-0FF0-1C5E-12C67E9C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2BF77-56BB-F045-7E4F-004A864B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D821E-5222-79B0-A010-0C919FF7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B0195-22E2-D0E5-00EC-CC8A9226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B38A2-0A87-37BC-DB9E-0FEFCDE55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31FD-85DD-CE80-8F7D-C11B8C0D8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90133-10C6-933F-E785-AFB2D5067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9F6EA-D7A3-3BB4-AFCA-7C7FBC778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1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-op" TargetMode="External"/><Relationship Id="rId13" Type="http://schemas.openxmlformats.org/officeDocument/2006/relationships/hyperlink" Target="https://en.wikipedia.org/wiki/Real_Property" TargetMode="External"/><Relationship Id="rId3" Type="http://schemas.openxmlformats.org/officeDocument/2006/relationships/hyperlink" Target="https://en.wikipedia.org/wiki/Voluntary_Employee_Beneficiary_Association" TargetMode="External"/><Relationship Id="rId7" Type="http://schemas.openxmlformats.org/officeDocument/2006/relationships/hyperlink" Target="https://en.wikipedia.org/wiki/Mutual_Insurance" TargetMode="External"/><Relationship Id="rId12" Type="http://schemas.openxmlformats.org/officeDocument/2006/relationships/hyperlink" Target="https://en.wikipedia.org/wiki/Employee_Retirement_Income_Security_Act" TargetMode="External"/><Relationship Id="rId2" Type="http://schemas.openxmlformats.org/officeDocument/2006/relationships/hyperlink" Target="https://en.wikipedia.org/wiki/Benefit_society" TargetMode="External"/><Relationship Id="rId16" Type="http://schemas.openxmlformats.org/officeDocument/2006/relationships/hyperlink" Target="https://en.wikipedia.org/wiki/Railroad_Retirement_Boar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redit_Union" TargetMode="External"/><Relationship Id="rId11" Type="http://schemas.openxmlformats.org/officeDocument/2006/relationships/hyperlink" Target="https://en.wikipedia.org/wiki/501(c)_organization#cite_note-9" TargetMode="External"/><Relationship Id="rId5" Type="http://schemas.openxmlformats.org/officeDocument/2006/relationships/hyperlink" Target="https://en.wikipedia.org/wiki/Cemetery" TargetMode="External"/><Relationship Id="rId15" Type="http://schemas.openxmlformats.org/officeDocument/2006/relationships/hyperlink" Target="https://en.wikipedia.org/wiki/Reinsurance" TargetMode="External"/><Relationship Id="rId10" Type="http://schemas.openxmlformats.org/officeDocument/2006/relationships/hyperlink" Target="https://en.wikipedia.org/wiki/Coalworker%27s_pneumoconiosis" TargetMode="External"/><Relationship Id="rId4" Type="http://schemas.openxmlformats.org/officeDocument/2006/relationships/hyperlink" Target="https://en.wikipedia.org/wiki/Utility_cooperative" TargetMode="External"/><Relationship Id="rId9" Type="http://schemas.openxmlformats.org/officeDocument/2006/relationships/hyperlink" Target="https://en.wikipedia.org/wiki/United_States_Armed_Forces" TargetMode="External"/><Relationship Id="rId14" Type="http://schemas.openxmlformats.org/officeDocument/2006/relationships/hyperlink" Target="https://en.wikipedia.org/wiki/Title_(property)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microsoft.com/office/2018/10/relationships/comments" Target="../comments/modernComment_10C_66DAE2C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56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-op" TargetMode="External"/><Relationship Id="rId13" Type="http://schemas.openxmlformats.org/officeDocument/2006/relationships/hyperlink" Target="https://en.wikipedia.org/wiki/Real_Property" TargetMode="External"/><Relationship Id="rId3" Type="http://schemas.openxmlformats.org/officeDocument/2006/relationships/hyperlink" Target="https://en.wikipedia.org/wiki/Voluntary_Employee_Beneficiary_Association" TargetMode="External"/><Relationship Id="rId7" Type="http://schemas.openxmlformats.org/officeDocument/2006/relationships/hyperlink" Target="https://en.wikipedia.org/wiki/Mutual_Insurance" TargetMode="External"/><Relationship Id="rId12" Type="http://schemas.openxmlformats.org/officeDocument/2006/relationships/hyperlink" Target="https://en.wikipedia.org/wiki/Employee_Retirement_Income_Security_Act" TargetMode="External"/><Relationship Id="rId2" Type="http://schemas.openxmlformats.org/officeDocument/2006/relationships/hyperlink" Target="https://en.wikipedia.org/wiki/Benefit_society" TargetMode="External"/><Relationship Id="rId16" Type="http://schemas.openxmlformats.org/officeDocument/2006/relationships/hyperlink" Target="https://en.wikipedia.org/wiki/Railroad_Retirement_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edit_Union" TargetMode="External"/><Relationship Id="rId11" Type="http://schemas.openxmlformats.org/officeDocument/2006/relationships/hyperlink" Target="https://en.wikipedia.org/wiki/501(c)_organization#cite_note-9" TargetMode="External"/><Relationship Id="rId5" Type="http://schemas.openxmlformats.org/officeDocument/2006/relationships/hyperlink" Target="https://en.wikipedia.org/wiki/Cemetery" TargetMode="External"/><Relationship Id="rId15" Type="http://schemas.openxmlformats.org/officeDocument/2006/relationships/hyperlink" Target="https://en.wikipedia.org/wiki/Reinsurance" TargetMode="External"/><Relationship Id="rId10" Type="http://schemas.openxmlformats.org/officeDocument/2006/relationships/hyperlink" Target="https://en.wikipedia.org/wiki/Coalworker%27s_pneumoconiosis" TargetMode="External"/><Relationship Id="rId4" Type="http://schemas.openxmlformats.org/officeDocument/2006/relationships/hyperlink" Target="https://en.wikipedia.org/wiki/Utility_cooperative" TargetMode="External"/><Relationship Id="rId9" Type="http://schemas.openxmlformats.org/officeDocument/2006/relationships/hyperlink" Target="https://en.wikipedia.org/wiki/United_States_Armed_Forces" TargetMode="External"/><Relationship Id="rId14" Type="http://schemas.openxmlformats.org/officeDocument/2006/relationships/hyperlink" Target="https://en.wikipedia.org/wiki/Title_(property)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microsoft.com/office/2018/10/relationships/comments" Target="../comments/modernComment_105_43A669B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microsoft.com/office/2018/10/relationships/comments" Target="../comments/modernComment_106_8D6C6B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CE0F7BA-6BBA-56A9-6396-F6651F84BE61}"/>
              </a:ext>
            </a:extLst>
          </p:cNvPr>
          <p:cNvSpPr txBox="1"/>
          <p:nvPr/>
        </p:nvSpPr>
        <p:spPr>
          <a:xfrm>
            <a:off x="240992" y="1075056"/>
            <a:ext cx="324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Community and Societal Benefit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7BFDB-E55C-0162-D7AE-BB7D70F15476}"/>
              </a:ext>
            </a:extLst>
          </p:cNvPr>
          <p:cNvSpPr txBox="1"/>
          <p:nvPr/>
        </p:nvSpPr>
        <p:spPr>
          <a:xfrm>
            <a:off x="5519333" y="1114817"/>
            <a:ext cx="28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Mutual Membership Benefit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4EDA0-46DC-1999-64F7-535C9A28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92" y="315448"/>
            <a:ext cx="10515600" cy="617838"/>
          </a:xfrm>
        </p:spPr>
        <p:txBody>
          <a:bodyPr>
            <a:normAutofit fontScale="90000"/>
          </a:bodyPr>
          <a:lstStyle/>
          <a:p>
            <a:r>
              <a:rPr lang="en-US" dirty="0"/>
              <a:t>501(c) Groups and Subgroups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B283EC-24B8-BF76-B7A8-90B52956F331}"/>
              </a:ext>
            </a:extLst>
          </p:cNvPr>
          <p:cNvGrpSpPr/>
          <p:nvPr/>
        </p:nvGrpSpPr>
        <p:grpSpPr>
          <a:xfrm>
            <a:off x="387446" y="4452866"/>
            <a:ext cx="4416228" cy="953221"/>
            <a:chOff x="291319" y="5262216"/>
            <a:chExt cx="4416228" cy="95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B11B40-4F41-36AA-029E-7612F9CAFD46}"/>
                </a:ext>
              </a:extLst>
            </p:cNvPr>
            <p:cNvSpPr txBox="1"/>
            <p:nvPr/>
          </p:nvSpPr>
          <p:spPr>
            <a:xfrm>
              <a:off x="488122" y="5507551"/>
              <a:ext cx="42194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 7 – </a:t>
              </a:r>
              <a:r>
                <a:rPr lang="en-US" sz="1000" b="0" i="0" u="none" strike="noStrike" dirty="0">
                  <a:effectLst/>
                </a:rPr>
                <a:t>Social and Recreational Clubs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10 – </a:t>
              </a:r>
              <a:r>
                <a:rPr lang="en-US" sz="1000" b="0" i="0" u="none" strike="noStrike" dirty="0">
                  <a:effectLst/>
                </a:rPr>
                <a:t>Domestic Fraternal Societies and Associations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19 – </a:t>
              </a:r>
              <a:r>
                <a:rPr lang="en-US" sz="1000" b="0" i="0" strike="noStrike" dirty="0">
                  <a:effectLst/>
                </a:rPr>
                <a:t>Post or Organization of Past or Present Members of the Armed Forces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501(d) – Religious and Apostolic </a:t>
              </a:r>
              <a:r>
                <a:rPr lang="en-US" sz="1000" dirty="0"/>
                <a:t>A</a:t>
              </a:r>
              <a:r>
                <a:rPr lang="en-US" sz="1000" b="0" i="0" u="none" strike="noStrike" dirty="0">
                  <a:effectLst/>
                </a:rPr>
                <a:t>ssociations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72737A-E0E0-553A-3F32-5821FCCA2A2F}"/>
                </a:ext>
              </a:extLst>
            </p:cNvPr>
            <p:cNvSpPr txBox="1"/>
            <p:nvPr/>
          </p:nvSpPr>
          <p:spPr>
            <a:xfrm>
              <a:off x="291319" y="5262216"/>
              <a:ext cx="2029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Membership Association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45CA4A-53B5-8E62-B46C-93A86D7BB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597" y="5504663"/>
              <a:ext cx="3175" cy="5852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5755EF-0BBE-A3B6-C6C6-340823FD2CE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72" y="56266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F64B278-C137-18F4-621C-B26C321CA3E4}"/>
                </a:ext>
              </a:extLst>
            </p:cNvPr>
            <p:cNvCxnSpPr>
              <a:cxnSpLocks/>
            </p:cNvCxnSpPr>
            <p:nvPr/>
          </p:nvCxnSpPr>
          <p:spPr>
            <a:xfrm>
              <a:off x="478597" y="577748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76043-802E-15D5-1F43-76BB00E54579}"/>
                </a:ext>
              </a:extLst>
            </p:cNvPr>
            <p:cNvCxnSpPr>
              <a:cxnSpLocks/>
            </p:cNvCxnSpPr>
            <p:nvPr/>
          </p:nvCxnSpPr>
          <p:spPr>
            <a:xfrm>
              <a:off x="484947" y="5926709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6A6F4A-2AEA-DE11-8469-23EC7C5BEA67}"/>
                </a:ext>
              </a:extLst>
            </p:cNvPr>
            <p:cNvCxnSpPr>
              <a:cxnSpLocks/>
            </p:cNvCxnSpPr>
            <p:nvPr/>
          </p:nvCxnSpPr>
          <p:spPr>
            <a:xfrm>
              <a:off x="484947" y="608228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6DA6D80-BBB3-39CB-3F7C-F43C42DB8B4F}"/>
              </a:ext>
            </a:extLst>
          </p:cNvPr>
          <p:cNvGrpSpPr/>
          <p:nvPr/>
        </p:nvGrpSpPr>
        <p:grpSpPr>
          <a:xfrm>
            <a:off x="377394" y="3205789"/>
            <a:ext cx="4904322" cy="1257214"/>
            <a:chOff x="245740" y="3268988"/>
            <a:chExt cx="4904322" cy="12572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5A90B2-9029-5308-B133-676A8004DF06}"/>
                </a:ext>
              </a:extLst>
            </p:cNvPr>
            <p:cNvSpPr txBox="1"/>
            <p:nvPr/>
          </p:nvSpPr>
          <p:spPr>
            <a:xfrm>
              <a:off x="566756" y="3510539"/>
              <a:ext cx="45833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14 – </a:t>
              </a:r>
              <a:r>
                <a:rPr lang="en-US" sz="1000" b="0" i="0" u="none" strike="noStrike" dirty="0">
                  <a:effectLst/>
                </a:rPr>
                <a:t>State-Chartered Credit Unitions, Mutual Reserve Funds</a:t>
              </a:r>
              <a:endParaRPr lang="en-US" sz="1000" dirty="0"/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16 – Cooperative Organizations </a:t>
              </a:r>
              <a:r>
                <a:rPr lang="en-US" sz="1000" b="0" i="0" strike="noStrike" dirty="0">
                  <a:effectLst/>
                </a:rPr>
                <a:t>to Finance Crop Operations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501(e) – Cooperative Hospital </a:t>
              </a:r>
              <a:r>
                <a:rPr lang="en-US" sz="1000" dirty="0"/>
                <a:t>S</a:t>
              </a:r>
              <a:r>
                <a:rPr lang="en-US" sz="1000" b="0" i="0" u="none" strike="noStrike" dirty="0">
                  <a:effectLst/>
                </a:rPr>
                <a:t>ervice </a:t>
              </a:r>
              <a:r>
                <a:rPr lang="en-US" sz="1000" dirty="0"/>
                <a:t>O</a:t>
              </a:r>
              <a:r>
                <a:rPr lang="en-US" sz="1000" b="0" i="0" u="none" strike="noStrike" dirty="0">
                  <a:effectLst/>
                </a:rPr>
                <a:t>rganizations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501(f) – Cooperative Service </a:t>
              </a:r>
              <a:r>
                <a:rPr lang="en-US" sz="1000" dirty="0"/>
                <a:t>O</a:t>
              </a:r>
              <a:r>
                <a:rPr lang="en-US" sz="1000" b="0" i="0" u="none" strike="noStrike" dirty="0">
                  <a:effectLst/>
                </a:rPr>
                <a:t>rganizations of Operating </a:t>
              </a:r>
              <a:r>
                <a:rPr lang="en-US" sz="1000" dirty="0"/>
                <a:t>E</a:t>
              </a:r>
              <a:r>
                <a:rPr lang="en-US" sz="1000" b="0" i="0" u="none" strike="noStrike" dirty="0">
                  <a:effectLst/>
                </a:rPr>
                <a:t>ducational </a:t>
              </a:r>
              <a:r>
                <a:rPr lang="en-US" sz="1000" dirty="0"/>
                <a:t>O</a:t>
              </a:r>
              <a:r>
                <a:rPr lang="en-US" sz="1000" b="0" i="0" u="none" strike="noStrike" dirty="0">
                  <a:effectLst/>
                </a:rPr>
                <a:t>rganizations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501(n) – Charitable Risk Pools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521- Farmer </a:t>
              </a:r>
              <a:r>
                <a:rPr lang="en-US" sz="1000" dirty="0"/>
                <a:t>C</a:t>
              </a:r>
              <a:r>
                <a:rPr lang="en-US" sz="1000" b="0" i="0" u="none" strike="noStrike" dirty="0">
                  <a:effectLst/>
                </a:rPr>
                <a:t>oops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15B167-49E9-CD30-357A-BF663EEE69FD}"/>
                </a:ext>
              </a:extLst>
            </p:cNvPr>
            <p:cNvSpPr txBox="1"/>
            <p:nvPr/>
          </p:nvSpPr>
          <p:spPr>
            <a:xfrm>
              <a:off x="245740" y="3268988"/>
              <a:ext cx="3981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Community Ownership and Cooperative Operation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C7CC20-90EB-FB0E-6076-C42F193C6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30" y="3511601"/>
              <a:ext cx="3175" cy="8909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95D642F-0A25-DA94-9B61-E9DAE8ECE09C}"/>
                </a:ext>
              </a:extLst>
            </p:cNvPr>
            <p:cNvCxnSpPr>
              <a:cxnSpLocks/>
            </p:cNvCxnSpPr>
            <p:nvPr/>
          </p:nvCxnSpPr>
          <p:spPr>
            <a:xfrm>
              <a:off x="487405" y="3628847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270B9A-0C2C-BA7B-49ED-CACD947C26EF}"/>
                </a:ext>
              </a:extLst>
            </p:cNvPr>
            <p:cNvCxnSpPr>
              <a:cxnSpLocks/>
            </p:cNvCxnSpPr>
            <p:nvPr/>
          </p:nvCxnSpPr>
          <p:spPr>
            <a:xfrm>
              <a:off x="484230" y="37844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4551A4-8CF8-C767-0177-6BA835A811B9}"/>
                </a:ext>
              </a:extLst>
            </p:cNvPr>
            <p:cNvCxnSpPr>
              <a:cxnSpLocks/>
            </p:cNvCxnSpPr>
            <p:nvPr/>
          </p:nvCxnSpPr>
          <p:spPr>
            <a:xfrm>
              <a:off x="490580" y="3933647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4AF45E2-E4E1-0FCC-F988-756B4E6C540B}"/>
                </a:ext>
              </a:extLst>
            </p:cNvPr>
            <p:cNvCxnSpPr>
              <a:cxnSpLocks/>
            </p:cNvCxnSpPr>
            <p:nvPr/>
          </p:nvCxnSpPr>
          <p:spPr>
            <a:xfrm>
              <a:off x="490580" y="40892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721E21F-5628-A315-F058-8C6227505A1E}"/>
                </a:ext>
              </a:extLst>
            </p:cNvPr>
            <p:cNvCxnSpPr>
              <a:cxnSpLocks/>
            </p:cNvCxnSpPr>
            <p:nvPr/>
          </p:nvCxnSpPr>
          <p:spPr>
            <a:xfrm>
              <a:off x="493755" y="42416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714405D-7C1C-4830-F6A9-05702667FB60}"/>
                </a:ext>
              </a:extLst>
            </p:cNvPr>
            <p:cNvCxnSpPr>
              <a:cxnSpLocks/>
            </p:cNvCxnSpPr>
            <p:nvPr/>
          </p:nvCxnSpPr>
          <p:spPr>
            <a:xfrm>
              <a:off x="490580" y="43940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8F4501-4BA8-BD41-86DB-7867B66BEBC4}"/>
              </a:ext>
            </a:extLst>
          </p:cNvPr>
          <p:cNvGrpSpPr/>
          <p:nvPr/>
        </p:nvGrpSpPr>
        <p:grpSpPr>
          <a:xfrm>
            <a:off x="372373" y="2486469"/>
            <a:ext cx="4940845" cy="660615"/>
            <a:chOff x="256065" y="2075335"/>
            <a:chExt cx="4940845" cy="66061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F9093F-F3D6-95EF-314F-B1FA2D3ABE4D}"/>
                </a:ext>
              </a:extLst>
            </p:cNvPr>
            <p:cNvSpPr txBox="1"/>
            <p:nvPr/>
          </p:nvSpPr>
          <p:spPr>
            <a:xfrm>
              <a:off x="256065" y="2075335"/>
              <a:ext cx="756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Political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6BD82F-D9AD-044C-4AE2-C7B0ADD7C09D}"/>
                </a:ext>
              </a:extLst>
            </p:cNvPr>
            <p:cNvSpPr txBox="1"/>
            <p:nvPr/>
          </p:nvSpPr>
          <p:spPr>
            <a:xfrm>
              <a:off x="481055" y="2335840"/>
              <a:ext cx="4715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4 – </a:t>
              </a:r>
              <a:r>
                <a:rPr lang="en-US" sz="1000" b="0" i="0" u="none" strike="noStrike" dirty="0">
                  <a:effectLst/>
                </a:rPr>
                <a:t>Civic Leagues, Social Welfare Organizations, and Local Associations of Employees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527 – Political Organizations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6AD781A-E9F4-495F-A293-F0CC2A640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5" y="2330937"/>
              <a:ext cx="3175" cy="2743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267538-9270-1D1D-4C8E-27A5FEF49E1D}"/>
                </a:ext>
              </a:extLst>
            </p:cNvPr>
            <p:cNvCxnSpPr>
              <a:cxnSpLocks/>
            </p:cNvCxnSpPr>
            <p:nvPr/>
          </p:nvCxnSpPr>
          <p:spPr>
            <a:xfrm>
              <a:off x="484230" y="245289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AFD0DC3-ED8C-851B-42F2-9C41D4DCC983}"/>
                </a:ext>
              </a:extLst>
            </p:cNvPr>
            <p:cNvCxnSpPr>
              <a:cxnSpLocks/>
            </p:cNvCxnSpPr>
            <p:nvPr/>
          </p:nvCxnSpPr>
          <p:spPr>
            <a:xfrm>
              <a:off x="481055" y="260375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4B8BDC-5A20-6EC8-E9B0-D708F534FE07}"/>
              </a:ext>
            </a:extLst>
          </p:cNvPr>
          <p:cNvGrpSpPr/>
          <p:nvPr/>
        </p:nvGrpSpPr>
        <p:grpSpPr>
          <a:xfrm>
            <a:off x="387446" y="1410114"/>
            <a:ext cx="4951649" cy="1101863"/>
            <a:chOff x="256618" y="604685"/>
            <a:chExt cx="4951649" cy="11018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53FF1C-983F-D652-FEEE-411F97089729}"/>
                </a:ext>
              </a:extLst>
            </p:cNvPr>
            <p:cNvSpPr txBox="1"/>
            <p:nvPr/>
          </p:nvSpPr>
          <p:spPr>
            <a:xfrm>
              <a:off x="256618" y="604685"/>
              <a:ext cx="759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General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7D57DF-BFC8-37D5-7336-F7BFF42633F9}"/>
                </a:ext>
              </a:extLst>
            </p:cNvPr>
            <p:cNvSpPr txBox="1"/>
            <p:nvPr/>
          </p:nvSpPr>
          <p:spPr>
            <a:xfrm>
              <a:off x="474279" y="844774"/>
              <a:ext cx="47339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3 – Regular Nonprofits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4 – </a:t>
              </a:r>
              <a:r>
                <a:rPr lang="en-US" sz="1000" b="0" i="0" u="none" strike="noStrike" dirty="0">
                  <a:effectLst/>
                </a:rPr>
                <a:t>Civic Leagues, Social Welfare Organizations, and Local Associations of Employees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6 – </a:t>
              </a:r>
              <a:r>
                <a:rPr lang="en-US" sz="1000" b="0" i="0" u="none" strike="noStrike" dirty="0">
                  <a:effectLst/>
                </a:rPr>
                <a:t>Business Leagues, Chambers of Commerce, Real Estate Boards</a:t>
              </a:r>
              <a:endParaRPr lang="en-US" sz="1000" dirty="0"/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13 – </a:t>
              </a:r>
              <a:r>
                <a:rPr lang="en-US" sz="1000" b="0" i="0" u="none" strike="noStrike" dirty="0">
                  <a:effectLst/>
                </a:rPr>
                <a:t>Cemetery Companies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501k – Childcare Organizations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CC35D7-D791-C6C6-5910-0C979CBB74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691" y="843914"/>
              <a:ext cx="4763" cy="7283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9E24578-8B0D-F704-EBE7-7F1495080721}"/>
                </a:ext>
              </a:extLst>
            </p:cNvPr>
            <p:cNvCxnSpPr>
              <a:cxnSpLocks/>
            </p:cNvCxnSpPr>
            <p:nvPr/>
          </p:nvCxnSpPr>
          <p:spPr>
            <a:xfrm>
              <a:off x="477454" y="96116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1A2DD2F-2202-E8A5-46AD-0EAAF453D585}"/>
                </a:ext>
              </a:extLst>
            </p:cNvPr>
            <p:cNvCxnSpPr>
              <a:cxnSpLocks/>
            </p:cNvCxnSpPr>
            <p:nvPr/>
          </p:nvCxnSpPr>
          <p:spPr>
            <a:xfrm>
              <a:off x="474279" y="11167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F8A20D9-5984-4FE4-3E77-62B9E4782206}"/>
                </a:ext>
              </a:extLst>
            </p:cNvPr>
            <p:cNvCxnSpPr>
              <a:cxnSpLocks/>
            </p:cNvCxnSpPr>
            <p:nvPr/>
          </p:nvCxnSpPr>
          <p:spPr>
            <a:xfrm>
              <a:off x="480629" y="126596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D5D906E-5DB1-0192-D587-91B53A9431CD}"/>
                </a:ext>
              </a:extLst>
            </p:cNvPr>
            <p:cNvCxnSpPr>
              <a:cxnSpLocks/>
            </p:cNvCxnSpPr>
            <p:nvPr/>
          </p:nvCxnSpPr>
          <p:spPr>
            <a:xfrm>
              <a:off x="480629" y="14215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491E45-9E91-3E3A-6B7F-593BCA1891D6}"/>
                </a:ext>
              </a:extLst>
            </p:cNvPr>
            <p:cNvCxnSpPr>
              <a:cxnSpLocks/>
            </p:cNvCxnSpPr>
            <p:nvPr/>
          </p:nvCxnSpPr>
          <p:spPr>
            <a:xfrm>
              <a:off x="483804" y="15739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0F8936A-9F1D-2EC5-A9B2-8D900C9A385D}"/>
              </a:ext>
            </a:extLst>
          </p:cNvPr>
          <p:cNvGrpSpPr/>
          <p:nvPr/>
        </p:nvGrpSpPr>
        <p:grpSpPr>
          <a:xfrm>
            <a:off x="5714564" y="1422872"/>
            <a:ext cx="5331741" cy="806205"/>
            <a:chOff x="5694023" y="508472"/>
            <a:chExt cx="5331741" cy="8062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7B05D3-2A9A-49BA-974D-1CE3C7508529}"/>
                </a:ext>
              </a:extLst>
            </p:cNvPr>
            <p:cNvSpPr txBox="1"/>
            <p:nvPr/>
          </p:nvSpPr>
          <p:spPr>
            <a:xfrm>
              <a:off x="5905546" y="760679"/>
              <a:ext cx="51202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 – Corporations Organized Under Act of Congress Federal Credit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 – Title Holding Corporations for Exempt Organizations, Unions, and National Farm Assoc.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25 – </a:t>
              </a:r>
              <a:r>
                <a:rPr lang="en-US" sz="1000" b="0" i="0" u="none" strike="noStrike" dirty="0">
                  <a:effectLst/>
                </a:rPr>
                <a:t>Real Property Title-Holding Corporations or Trusts with Multiple Parents</a:t>
              </a:r>
              <a:endParaRPr lang="en-US" sz="1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5D9F67-A35E-940E-7AA4-3ADEDC72B690}"/>
                </a:ext>
              </a:extLst>
            </p:cNvPr>
            <p:cNvSpPr txBox="1"/>
            <p:nvPr/>
          </p:nvSpPr>
          <p:spPr>
            <a:xfrm>
              <a:off x="5694023" y="508472"/>
              <a:ext cx="1062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Corporation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BE24114-D728-2109-A26B-9F4B2C001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649" y="755464"/>
              <a:ext cx="6072" cy="4447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900065-1FEB-1762-5A59-435C4B85CAC8}"/>
                </a:ext>
              </a:extLst>
            </p:cNvPr>
            <p:cNvCxnSpPr>
              <a:cxnSpLocks/>
            </p:cNvCxnSpPr>
            <p:nvPr/>
          </p:nvCxnSpPr>
          <p:spPr>
            <a:xfrm>
              <a:off x="5908721" y="877423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F25A73-32FE-8705-9796-4326A8AF4A0B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46" y="1028285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7400091-38BD-40F3-2E56-DBA6B254D7A2}"/>
                </a:ext>
              </a:extLst>
            </p:cNvPr>
            <p:cNvCxnSpPr>
              <a:cxnSpLocks/>
            </p:cNvCxnSpPr>
            <p:nvPr/>
          </p:nvCxnSpPr>
          <p:spPr>
            <a:xfrm>
              <a:off x="5902926" y="1185617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97BD502-E4CC-859A-FF26-CF2A66BD2AFB}"/>
              </a:ext>
            </a:extLst>
          </p:cNvPr>
          <p:cNvGrpSpPr/>
          <p:nvPr/>
        </p:nvGrpSpPr>
        <p:grpSpPr>
          <a:xfrm>
            <a:off x="5714564" y="2165655"/>
            <a:ext cx="5437281" cy="1873073"/>
            <a:chOff x="5694023" y="1251255"/>
            <a:chExt cx="5213399" cy="18730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611F26-29D1-B03C-34CC-725023781E16}"/>
                </a:ext>
              </a:extLst>
            </p:cNvPr>
            <p:cNvSpPr txBox="1"/>
            <p:nvPr/>
          </p:nvSpPr>
          <p:spPr>
            <a:xfrm>
              <a:off x="5994130" y="1493112"/>
              <a:ext cx="491329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9 – </a:t>
              </a:r>
              <a:r>
                <a:rPr lang="en-US" sz="1000" b="0" i="0" u="none" strike="noStrike" dirty="0">
                  <a:effectLst/>
                </a:rPr>
                <a:t>Voluntary Employee Beneficiary Associations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12 – </a:t>
              </a:r>
              <a:r>
                <a:rPr lang="en-US" sz="1000" i="0" u="none" strike="noStrike" dirty="0">
                  <a:effectLst/>
                </a:rPr>
                <a:t>Benevolent Life Insurance Associations, Mutual Ditch or Irrigation Companies, Mutual or Cooperative Telephone Companies, and Like Organizations</a:t>
              </a:r>
              <a:endParaRPr lang="en-US" sz="1000" b="0" i="0" u="none" strike="noStrike" dirty="0">
                <a:effectLst/>
              </a:endParaRP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15 – Mutual Insurance</a:t>
              </a:r>
              <a:r>
                <a:rPr lang="en-US" sz="1000" b="0" i="0" u="none" strike="noStrike" dirty="0">
                  <a:effectLst/>
                </a:rPr>
                <a:t> Companies or Associations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17 - </a:t>
              </a:r>
              <a:r>
                <a:rPr lang="en-US" sz="1000" b="0" i="0" u="none" strike="noStrike" dirty="0">
                  <a:effectLst/>
                </a:rPr>
                <a:t>Supplemental Unemployment Benefit Trusts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21 – </a:t>
              </a:r>
              <a:r>
                <a:rPr lang="en-US" sz="1000" b="0" i="0" u="none" strike="noStrike" dirty="0">
                  <a:effectLst/>
                </a:rPr>
                <a:t>Black Lung Benefit Trusts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22 – </a:t>
              </a:r>
              <a:r>
                <a:rPr lang="en-US" sz="1000" b="0" i="0" u="none" strike="noStrike" dirty="0">
                  <a:effectLst/>
                </a:rPr>
                <a:t>Withdrawal Liability Payment Fund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26 – </a:t>
              </a:r>
              <a:r>
                <a:rPr lang="en-US" sz="1000" b="0" i="0" u="none" strike="noStrike" dirty="0">
                  <a:effectLst/>
                </a:rPr>
                <a:t>State-Sponsored Organization Providing Health Coverage for High-Risk Individuals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27 – </a:t>
              </a:r>
              <a:r>
                <a:rPr lang="en-US" sz="1000" b="0" i="0" u="none" strike="noStrike" dirty="0">
                  <a:effectLst/>
                </a:rPr>
                <a:t>State-Sponsored Workers’ Compensation Reinsurance Organization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29 – </a:t>
              </a:r>
              <a:r>
                <a:rPr lang="en-US" sz="1000" b="0" i="0" u="none" strike="noStrike" dirty="0">
                  <a:effectLst/>
                </a:rPr>
                <a:t>Qualified Nonprofit Health Insurance Issuers</a:t>
              </a:r>
              <a:endParaRPr lang="en-US" sz="1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3FDB84-4031-E2B8-DAD4-9E29A965BBD5}"/>
                </a:ext>
              </a:extLst>
            </p:cNvPr>
            <p:cNvSpPr txBox="1"/>
            <p:nvPr/>
          </p:nvSpPr>
          <p:spPr>
            <a:xfrm>
              <a:off x="5694023" y="1251255"/>
              <a:ext cx="894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Insurance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37694EF-CCD0-178A-99C6-537B8C08820E}"/>
                </a:ext>
              </a:extLst>
            </p:cNvPr>
            <p:cNvCxnSpPr>
              <a:cxnSpLocks/>
            </p:cNvCxnSpPr>
            <p:nvPr/>
          </p:nvCxnSpPr>
          <p:spPr>
            <a:xfrm>
              <a:off x="5915255" y="1490480"/>
              <a:ext cx="0" cy="1488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17F1E9E-EBF3-DBDF-7195-1DDD448E0CEA}"/>
                </a:ext>
              </a:extLst>
            </p:cNvPr>
            <p:cNvCxnSpPr>
              <a:cxnSpLocks/>
            </p:cNvCxnSpPr>
            <p:nvPr/>
          </p:nvCxnSpPr>
          <p:spPr>
            <a:xfrm>
              <a:off x="5915255" y="160772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3430CF0-B7FB-D259-4EED-CFE1FD53EB8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080" y="17633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33519EF-68C1-89E5-25FA-68E60277271E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0681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1BC3754-FBD0-CACC-AC49-683E45646668}"/>
                </a:ext>
              </a:extLst>
            </p:cNvPr>
            <p:cNvCxnSpPr>
              <a:cxnSpLocks/>
            </p:cNvCxnSpPr>
            <p:nvPr/>
          </p:nvCxnSpPr>
          <p:spPr>
            <a:xfrm>
              <a:off x="5921605" y="22205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F8891E4-A6FF-A747-2128-7C2D42D0BE9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3729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8D82801-75E5-FAAB-48CF-EA7D448F6F48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526479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BDB2E7B-3611-0A0D-E473-C365E8B79BD0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68354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2FEABA1-9B72-D032-42C3-0BCA9128213B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83127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4FE7EC4-E560-840C-4122-EF0C71434D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979013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1930349-79EB-0A75-A8B9-522332C8257B}"/>
              </a:ext>
            </a:extLst>
          </p:cNvPr>
          <p:cNvGrpSpPr/>
          <p:nvPr/>
        </p:nvGrpSpPr>
        <p:grpSpPr>
          <a:xfrm>
            <a:off x="5714564" y="3956318"/>
            <a:ext cx="4601659" cy="948665"/>
            <a:chOff x="5694023" y="3041918"/>
            <a:chExt cx="4601659" cy="948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E91F39-A87D-6826-1775-C9405684C171}"/>
                </a:ext>
              </a:extLst>
            </p:cNvPr>
            <p:cNvSpPr txBox="1"/>
            <p:nvPr/>
          </p:nvSpPr>
          <p:spPr>
            <a:xfrm>
              <a:off x="5918430" y="3282697"/>
              <a:ext cx="4377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11 – T</a:t>
              </a:r>
              <a:r>
                <a:rPr lang="en-US" sz="1000" b="0" i="0" u="none" strike="noStrike" dirty="0">
                  <a:effectLst/>
                </a:rPr>
                <a:t>eachers' Retirement Fund Associations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18 – </a:t>
              </a:r>
              <a:r>
                <a:rPr lang="en-US" sz="1000" b="0" i="0" u="none" strike="noStrike" dirty="0">
                  <a:effectLst/>
                </a:rPr>
                <a:t>Employee Funded Pension Trust (created before June 25, 1959)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28 – </a:t>
              </a:r>
              <a:r>
                <a:rPr lang="en-US" sz="1000" b="0" i="0" u="none" strike="noStrike" dirty="0">
                  <a:effectLst/>
                </a:rPr>
                <a:t>National Railroad Retirement Investment Trust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529 Plan – Qualified State-Sponsored Tuition Programs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154A4B-2B9D-6FE2-EFF6-82BA84A0E651}"/>
                </a:ext>
              </a:extLst>
            </p:cNvPr>
            <p:cNvSpPr txBox="1"/>
            <p:nvPr/>
          </p:nvSpPr>
          <p:spPr>
            <a:xfrm>
              <a:off x="5694023" y="3041918"/>
              <a:ext cx="3173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Pension/Retirement/Incentivized Savings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F38AFC-519E-B2D8-C068-F5A9A4837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080" y="3279500"/>
              <a:ext cx="5795" cy="5856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25B0CB-DD33-3AD1-3751-89F77A6D6A84}"/>
                </a:ext>
              </a:extLst>
            </p:cNvPr>
            <p:cNvCxnSpPr>
              <a:cxnSpLocks/>
            </p:cNvCxnSpPr>
            <p:nvPr/>
          </p:nvCxnSpPr>
          <p:spPr>
            <a:xfrm>
              <a:off x="5917875" y="3401459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04AA8BE-5ACD-EC8E-19CF-06BCFC80C2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4700" y="355232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CB86C8E-27E9-CB21-692D-02549E31874F}"/>
                </a:ext>
              </a:extLst>
            </p:cNvPr>
            <p:cNvCxnSpPr>
              <a:cxnSpLocks/>
            </p:cNvCxnSpPr>
            <p:nvPr/>
          </p:nvCxnSpPr>
          <p:spPr>
            <a:xfrm>
              <a:off x="5912080" y="3709653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2BA9B6-25C7-1555-908A-735E756CFDB5}"/>
                </a:ext>
              </a:extLst>
            </p:cNvPr>
            <p:cNvCxnSpPr>
              <a:cxnSpLocks/>
            </p:cNvCxnSpPr>
            <p:nvPr/>
          </p:nvCxnSpPr>
          <p:spPr>
            <a:xfrm>
              <a:off x="5919614" y="385814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A738AD6-F1C3-A2BD-BF35-42157EF8958F}"/>
              </a:ext>
            </a:extLst>
          </p:cNvPr>
          <p:cNvGrpSpPr/>
          <p:nvPr/>
        </p:nvGrpSpPr>
        <p:grpSpPr>
          <a:xfrm>
            <a:off x="5714564" y="4957071"/>
            <a:ext cx="3454134" cy="785451"/>
            <a:chOff x="5694023" y="4042671"/>
            <a:chExt cx="3454134" cy="7854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E9536B-D99A-A0D8-A5EE-82772DB0B43E}"/>
                </a:ext>
              </a:extLst>
            </p:cNvPr>
            <p:cNvSpPr txBox="1"/>
            <p:nvPr/>
          </p:nvSpPr>
          <p:spPr>
            <a:xfrm>
              <a:off x="5983508" y="4274124"/>
              <a:ext cx="31646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 – </a:t>
              </a:r>
              <a:r>
                <a:rPr lang="en-US" sz="1000" b="0" i="0" u="none" strike="noStrike" dirty="0">
                  <a:effectLst/>
                </a:rPr>
                <a:t>Labor, Agricultural and Horticultural Organizations</a:t>
              </a:r>
              <a:endParaRPr lang="en-US" sz="1000" dirty="0"/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8 – Fraternal Beneficiary Societies and Associations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23 – </a:t>
              </a:r>
              <a:r>
                <a:rPr lang="en-US" sz="1000" b="0" i="0" u="none" strike="noStrike" dirty="0">
                  <a:effectLst/>
                </a:rPr>
                <a:t>Veterans Organizations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99C7444-77A7-6AED-827D-9527B8AA5BFE}"/>
                </a:ext>
              </a:extLst>
            </p:cNvPr>
            <p:cNvSpPr txBox="1"/>
            <p:nvPr/>
          </p:nvSpPr>
          <p:spPr>
            <a:xfrm>
              <a:off x="5694023" y="4042671"/>
              <a:ext cx="1747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Special Interest MMB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F494FC5-5786-C8CD-727B-AD5750CEA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649" y="4270545"/>
              <a:ext cx="6072" cy="4447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AF416B3-C5C2-781E-2A14-8F53FB370D94}"/>
                </a:ext>
              </a:extLst>
            </p:cNvPr>
            <p:cNvCxnSpPr>
              <a:cxnSpLocks/>
            </p:cNvCxnSpPr>
            <p:nvPr/>
          </p:nvCxnSpPr>
          <p:spPr>
            <a:xfrm>
              <a:off x="5908721" y="439250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FDF2925-8A0E-0085-0247-F6A2C56E97A7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46" y="454336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92B1515-D5F7-24B6-3315-FA1185287419}"/>
                </a:ext>
              </a:extLst>
            </p:cNvPr>
            <p:cNvCxnSpPr>
              <a:cxnSpLocks/>
            </p:cNvCxnSpPr>
            <p:nvPr/>
          </p:nvCxnSpPr>
          <p:spPr>
            <a:xfrm>
              <a:off x="5902926" y="470069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2F36FB-0664-068E-DFC4-29BE0E904EFD}"/>
              </a:ext>
            </a:extLst>
          </p:cNvPr>
          <p:cNvGrpSpPr/>
          <p:nvPr/>
        </p:nvGrpSpPr>
        <p:grpSpPr>
          <a:xfrm>
            <a:off x="5714564" y="5690104"/>
            <a:ext cx="3162491" cy="645446"/>
            <a:chOff x="5694023" y="4775704"/>
            <a:chExt cx="3162491" cy="6454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57A0F1-C2C7-1DEC-2AC0-8039760AD8F1}"/>
                </a:ext>
              </a:extLst>
            </p:cNvPr>
            <p:cNvSpPr txBox="1"/>
            <p:nvPr/>
          </p:nvSpPr>
          <p:spPr>
            <a:xfrm>
              <a:off x="5983508" y="5021040"/>
              <a:ext cx="2873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20 – </a:t>
              </a:r>
              <a:r>
                <a:rPr lang="en-US" sz="1000" b="0" i="0" u="none" strike="noStrike" dirty="0">
                  <a:effectLst/>
                </a:rPr>
                <a:t>Group Legal Services Plan Organizations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24 – </a:t>
              </a:r>
              <a:r>
                <a:rPr lang="en-US" sz="1000" b="0" i="0" u="none" strike="noStrike" dirty="0">
                  <a:effectLst/>
                </a:rPr>
                <a:t>Section 4049 </a:t>
              </a:r>
              <a:r>
                <a:rPr lang="en-US" sz="1000" dirty="0"/>
                <a:t>ERISA</a:t>
              </a:r>
              <a:r>
                <a:rPr lang="en-US" sz="1000" b="0" i="0" u="none" strike="noStrike" dirty="0">
                  <a:effectLst/>
                </a:rPr>
                <a:t> Trusts</a:t>
              </a:r>
              <a:endParaRPr lang="en-US" sz="1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C84495-F552-DF5C-96EE-BE30E0BF3717}"/>
                </a:ext>
              </a:extLst>
            </p:cNvPr>
            <p:cNvSpPr txBox="1"/>
            <p:nvPr/>
          </p:nvSpPr>
          <p:spPr>
            <a:xfrm>
              <a:off x="5694023" y="4775704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Defunct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831A93-3BE6-A9E0-8C3A-2DC5757AC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510" y="5010577"/>
              <a:ext cx="3175" cy="2728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AF41968-AA02-6D26-EB5C-C16BBF5C0CFD}"/>
                </a:ext>
              </a:extLst>
            </p:cNvPr>
            <p:cNvCxnSpPr>
              <a:cxnSpLocks/>
            </p:cNvCxnSpPr>
            <p:nvPr/>
          </p:nvCxnSpPr>
          <p:spPr>
            <a:xfrm>
              <a:off x="5905685" y="51325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A5FB517-0336-C693-FDC9-4D19A49277BF}"/>
                </a:ext>
              </a:extLst>
            </p:cNvPr>
            <p:cNvCxnSpPr>
              <a:cxnSpLocks/>
            </p:cNvCxnSpPr>
            <p:nvPr/>
          </p:nvCxnSpPr>
          <p:spPr>
            <a:xfrm>
              <a:off x="5902510" y="528339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82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981-D54C-79B6-19B7-679B2AE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== “11” &amp; NTEE two digit &lt; 20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1CC4DB-4B91-D1E9-ED2F-A1E4F887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772400" cy="4139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1F5D6-C200-2C6D-E4BE-DF3062F556C8}"/>
              </a:ext>
            </a:extLst>
          </p:cNvPr>
          <p:cNvSpPr txBox="1"/>
          <p:nvPr/>
        </p:nvSpPr>
        <p:spPr>
          <a:xfrm>
            <a:off x="8124540" y="1690688"/>
            <a:ext cx="4557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these are group B which is good. </a:t>
            </a:r>
          </a:p>
          <a:p>
            <a:r>
              <a:rPr lang="en-US" dirty="0"/>
              <a:t>However, we would ideally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==11 be FOUNDATION ==21,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==12 be FOUNDATION ==22,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==13 be FOUNDATION ==23 or 24,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1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981-D54C-79B6-19B7-679B2AE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== “12” &amp; NTEE two digit &lt; 20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24480B-DE12-E86F-CFC9-1DBAC58CC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14" y="1852519"/>
            <a:ext cx="8314725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1E157-B7A8-06D5-C559-09556FED5B43}"/>
              </a:ext>
            </a:extLst>
          </p:cNvPr>
          <p:cNvSpPr txBox="1"/>
          <p:nvPr/>
        </p:nvSpPr>
        <p:spPr>
          <a:xfrm>
            <a:off x="8124540" y="1690688"/>
            <a:ext cx="4557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these are group E which is good. </a:t>
            </a:r>
          </a:p>
          <a:p>
            <a:r>
              <a:rPr lang="en-US" dirty="0"/>
              <a:t>However, we would ideally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==11 be FOUNDATION ==21,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==12 be FOUNDATION ==22,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==13 be FOUNDATION ==23 or 24,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7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6B13-E3F5-E50F-5F99-FF76AB38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Tabs with IRS’s BMF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08E-13F5-9CD3-8506-8BB524F6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1A1603-5DF2-9363-F2CA-33B4FB1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1690688"/>
            <a:ext cx="6565900" cy="1879600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72A4E69D-BDF8-6A47-52B3-FD56C0F4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28" y="2557972"/>
            <a:ext cx="4705066" cy="1422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77F348-0C73-78F3-1904-D60F0C9FBBAD}"/>
              </a:ext>
            </a:extLst>
          </p:cNvPr>
          <p:cNvSpPr txBox="1"/>
          <p:nvPr/>
        </p:nvSpPr>
        <p:spPr>
          <a:xfrm>
            <a:off x="5701733" y="2739764"/>
            <a:ext cx="5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282AD-CC7F-9DA4-AB0E-87FF05B474C0}"/>
              </a:ext>
            </a:extLst>
          </p:cNvPr>
          <p:cNvSpPr txBox="1"/>
          <p:nvPr/>
        </p:nvSpPr>
        <p:spPr>
          <a:xfrm>
            <a:off x="5633494" y="4293039"/>
            <a:ext cx="6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Ours: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B0296B9-5698-38C1-0654-489E328F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28" y="4293039"/>
            <a:ext cx="5549900" cy="16764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7459A0-2282-CD85-073B-39E68BFE8AF7}"/>
              </a:ext>
            </a:extLst>
          </p:cNvPr>
          <p:cNvSpPr/>
          <p:nvPr/>
        </p:nvSpPr>
        <p:spPr>
          <a:xfrm>
            <a:off x="2732234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DE2D6-072D-2189-73B2-18BA411AF4EE}"/>
              </a:ext>
            </a:extLst>
          </p:cNvPr>
          <p:cNvSpPr/>
          <p:nvPr/>
        </p:nvSpPr>
        <p:spPr>
          <a:xfrm>
            <a:off x="1148306" y="2723396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9BDAE-0A51-C567-D56F-E5B50DFC9275}"/>
              </a:ext>
            </a:extLst>
          </p:cNvPr>
          <p:cNvSpPr/>
          <p:nvPr/>
        </p:nvSpPr>
        <p:spPr>
          <a:xfrm>
            <a:off x="3462385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710781-247C-C6BC-C106-E8DDC46EDF87}"/>
              </a:ext>
            </a:extLst>
          </p:cNvPr>
          <p:cNvSpPr/>
          <p:nvPr/>
        </p:nvSpPr>
        <p:spPr>
          <a:xfrm>
            <a:off x="1128180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028B0-435D-4675-2A7D-5D63DBC62251}"/>
              </a:ext>
            </a:extLst>
          </p:cNvPr>
          <p:cNvSpPr/>
          <p:nvPr/>
        </p:nvSpPr>
        <p:spPr>
          <a:xfrm>
            <a:off x="1882778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4249B-7D19-68DC-952E-F1A9A2A2CC2C}"/>
              </a:ext>
            </a:extLst>
          </p:cNvPr>
          <p:cNvSpPr/>
          <p:nvPr/>
        </p:nvSpPr>
        <p:spPr>
          <a:xfrm>
            <a:off x="3510497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E93D85-5092-35C5-4A90-BC2F588AA76B}"/>
              </a:ext>
            </a:extLst>
          </p:cNvPr>
          <p:cNvSpPr/>
          <p:nvPr/>
        </p:nvSpPr>
        <p:spPr>
          <a:xfrm>
            <a:off x="2790638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C5E02-798B-D82B-441E-8E0E7A584E42}"/>
              </a:ext>
            </a:extLst>
          </p:cNvPr>
          <p:cNvSpPr/>
          <p:nvPr/>
        </p:nvSpPr>
        <p:spPr>
          <a:xfrm>
            <a:off x="1148306" y="32359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5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1A1603-5DF2-9363-F2CA-33B4FB1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1690688"/>
            <a:ext cx="6565900" cy="187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7459A0-2282-CD85-073B-39E68BFE8AF7}"/>
              </a:ext>
            </a:extLst>
          </p:cNvPr>
          <p:cNvSpPr/>
          <p:nvPr/>
        </p:nvSpPr>
        <p:spPr>
          <a:xfrm>
            <a:off x="2732234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DE2D6-072D-2189-73B2-18BA411AF4EE}"/>
              </a:ext>
            </a:extLst>
          </p:cNvPr>
          <p:cNvSpPr/>
          <p:nvPr/>
        </p:nvSpPr>
        <p:spPr>
          <a:xfrm>
            <a:off x="1148306" y="2723396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9BDAE-0A51-C567-D56F-E5B50DFC9275}"/>
              </a:ext>
            </a:extLst>
          </p:cNvPr>
          <p:cNvSpPr/>
          <p:nvPr/>
        </p:nvSpPr>
        <p:spPr>
          <a:xfrm>
            <a:off x="3462385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710781-247C-C6BC-C106-E8DDC46EDF87}"/>
              </a:ext>
            </a:extLst>
          </p:cNvPr>
          <p:cNvSpPr/>
          <p:nvPr/>
        </p:nvSpPr>
        <p:spPr>
          <a:xfrm>
            <a:off x="1128180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028B0-435D-4675-2A7D-5D63DBC62251}"/>
              </a:ext>
            </a:extLst>
          </p:cNvPr>
          <p:cNvSpPr/>
          <p:nvPr/>
        </p:nvSpPr>
        <p:spPr>
          <a:xfrm>
            <a:off x="1882778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4249B-7D19-68DC-952E-F1A9A2A2CC2C}"/>
              </a:ext>
            </a:extLst>
          </p:cNvPr>
          <p:cNvSpPr/>
          <p:nvPr/>
        </p:nvSpPr>
        <p:spPr>
          <a:xfrm>
            <a:off x="3510497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E93D85-5092-35C5-4A90-BC2F588AA76B}"/>
              </a:ext>
            </a:extLst>
          </p:cNvPr>
          <p:cNvSpPr/>
          <p:nvPr/>
        </p:nvSpPr>
        <p:spPr>
          <a:xfrm>
            <a:off x="2790638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C5E02-798B-D82B-441E-8E0E7A584E42}"/>
              </a:ext>
            </a:extLst>
          </p:cNvPr>
          <p:cNvSpPr/>
          <p:nvPr/>
        </p:nvSpPr>
        <p:spPr>
          <a:xfrm>
            <a:off x="1148306" y="32359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0FC2BD-5173-AC83-0466-69515C609B3F}"/>
              </a:ext>
            </a:extLst>
          </p:cNvPr>
          <p:cNvSpPr/>
          <p:nvPr/>
        </p:nvSpPr>
        <p:spPr>
          <a:xfrm>
            <a:off x="2732234" y="2915709"/>
            <a:ext cx="599659" cy="35780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A36D37-ED68-DC45-850B-CDB0F250F065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331893" y="2379785"/>
            <a:ext cx="2471030" cy="71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DBEE-703D-E541-DF5C-C120832CD15D}"/>
              </a:ext>
            </a:extLst>
          </p:cNvPr>
          <p:cNvSpPr txBox="1"/>
          <p:nvPr/>
        </p:nvSpPr>
        <p:spPr>
          <a:xfrm>
            <a:off x="5896707" y="4060164"/>
            <a:ext cx="590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quite know what to make of this because you definitely can donate to a 501c8, 10.,13, and 19 as long as the funds go to a “charitable purpose”.  (501c2 I am less certain on but I think you still technically can).</a:t>
            </a:r>
          </a:p>
          <a:p>
            <a:r>
              <a:rPr lang="en-US" dirty="0"/>
              <a:t>Maybe the IRS puts “no” and “generally no but there are exceptions” all into category 2. </a:t>
            </a:r>
          </a:p>
        </p:txBody>
      </p:sp>
      <p:pic>
        <p:nvPicPr>
          <p:cNvPr id="9" name="Picture 8" descr="A white background with purple text&#10;&#10;Description automatically generated">
            <a:extLst>
              <a:ext uri="{FF2B5EF4-FFF2-40B4-BE49-F238E27FC236}">
                <a16:creationId xmlns:a16="http://schemas.microsoft.com/office/drawing/2014/main" id="{1AE5BC2C-3233-E209-85E4-BD6F0466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15" y="2163432"/>
            <a:ext cx="7010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5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1A1603-5DF2-9363-F2CA-33B4FB1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1690688"/>
            <a:ext cx="6565900" cy="187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7459A0-2282-CD85-073B-39E68BFE8AF7}"/>
              </a:ext>
            </a:extLst>
          </p:cNvPr>
          <p:cNvSpPr/>
          <p:nvPr/>
        </p:nvSpPr>
        <p:spPr>
          <a:xfrm>
            <a:off x="2732234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DE2D6-072D-2189-73B2-18BA411AF4EE}"/>
              </a:ext>
            </a:extLst>
          </p:cNvPr>
          <p:cNvSpPr/>
          <p:nvPr/>
        </p:nvSpPr>
        <p:spPr>
          <a:xfrm>
            <a:off x="1148306" y="2723396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9BDAE-0A51-C567-D56F-E5B50DFC9275}"/>
              </a:ext>
            </a:extLst>
          </p:cNvPr>
          <p:cNvSpPr/>
          <p:nvPr/>
        </p:nvSpPr>
        <p:spPr>
          <a:xfrm>
            <a:off x="3462385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710781-247C-C6BC-C106-E8DDC46EDF87}"/>
              </a:ext>
            </a:extLst>
          </p:cNvPr>
          <p:cNvSpPr/>
          <p:nvPr/>
        </p:nvSpPr>
        <p:spPr>
          <a:xfrm>
            <a:off x="1128180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028B0-435D-4675-2A7D-5D63DBC62251}"/>
              </a:ext>
            </a:extLst>
          </p:cNvPr>
          <p:cNvSpPr/>
          <p:nvPr/>
        </p:nvSpPr>
        <p:spPr>
          <a:xfrm>
            <a:off x="1882778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4249B-7D19-68DC-952E-F1A9A2A2CC2C}"/>
              </a:ext>
            </a:extLst>
          </p:cNvPr>
          <p:cNvSpPr/>
          <p:nvPr/>
        </p:nvSpPr>
        <p:spPr>
          <a:xfrm>
            <a:off x="3510497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E93D85-5092-35C5-4A90-BC2F588AA76B}"/>
              </a:ext>
            </a:extLst>
          </p:cNvPr>
          <p:cNvSpPr/>
          <p:nvPr/>
        </p:nvSpPr>
        <p:spPr>
          <a:xfrm>
            <a:off x="2790638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C5E02-798B-D82B-441E-8E0E7A584E42}"/>
              </a:ext>
            </a:extLst>
          </p:cNvPr>
          <p:cNvSpPr/>
          <p:nvPr/>
        </p:nvSpPr>
        <p:spPr>
          <a:xfrm>
            <a:off x="1148306" y="32359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0FC2BD-5173-AC83-0466-69515C609B3F}"/>
              </a:ext>
            </a:extLst>
          </p:cNvPr>
          <p:cNvSpPr/>
          <p:nvPr/>
        </p:nvSpPr>
        <p:spPr>
          <a:xfrm>
            <a:off x="3586906" y="2896231"/>
            <a:ext cx="599659" cy="35780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A36D37-ED68-DC45-850B-CDB0F250F065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4186565" y="2273073"/>
            <a:ext cx="1557743" cy="80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white background with purple text&#10;&#10;Description automatically generated">
            <a:extLst>
              <a:ext uri="{FF2B5EF4-FFF2-40B4-BE49-F238E27FC236}">
                <a16:creationId xmlns:a16="http://schemas.microsoft.com/office/drawing/2014/main" id="{CC937EAD-8341-7860-B249-439FAEEA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2127251"/>
            <a:ext cx="4419410" cy="1118838"/>
          </a:xfrm>
          <a:prstGeom prst="rect">
            <a:avLst/>
          </a:prstGeom>
        </p:spPr>
      </p:pic>
      <p:pic>
        <p:nvPicPr>
          <p:cNvPr id="11" name="Picture 10" descr="A white background with black and pink text&#10;&#10;Description automatically generated">
            <a:extLst>
              <a:ext uri="{FF2B5EF4-FFF2-40B4-BE49-F238E27FC236}">
                <a16:creationId xmlns:a16="http://schemas.microsoft.com/office/drawing/2014/main" id="{80CB15EB-68A8-9CF7-5834-A5D10AFD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08" y="3412201"/>
            <a:ext cx="7772400" cy="1474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FFDA5-89F7-78EF-4534-8850A0300ABF}"/>
              </a:ext>
            </a:extLst>
          </p:cNvPr>
          <p:cNvSpPr txBox="1"/>
          <p:nvPr/>
        </p:nvSpPr>
        <p:spPr>
          <a:xfrm>
            <a:off x="5931877" y="5521569"/>
            <a:ext cx="50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 why a 501c3 would appear in the “no deductible donations category. Are these orgs with a revocation? </a:t>
            </a:r>
          </a:p>
        </p:txBody>
      </p:sp>
    </p:spTree>
    <p:extLst>
      <p:ext uri="{BB962C8B-B14F-4D97-AF65-F5344CB8AC3E}">
        <p14:creationId xmlns:p14="http://schemas.microsoft.com/office/powerpoint/2010/main" val="22429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4F65-125B-4BB8-3554-FDE86799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IRSBMF: FOUNDATION vs. Our </a:t>
            </a:r>
            <a:r>
              <a:rPr lang="en-US" sz="4200" dirty="0" err="1"/>
              <a:t>Govt_Established</a:t>
            </a:r>
            <a:endParaRPr lang="en-US" sz="4200" dirty="0"/>
          </a:p>
        </p:txBody>
      </p:sp>
      <p:pic>
        <p:nvPicPr>
          <p:cNvPr id="5" name="Picture 4" descr="A number in a row&#10;&#10;Description automatically generated with medium confidence">
            <a:extLst>
              <a:ext uri="{FF2B5EF4-FFF2-40B4-BE49-F238E27FC236}">
                <a16:creationId xmlns:a16="http://schemas.microsoft.com/office/drawing/2014/main" id="{32CAA092-8724-D143-2CF9-17B566F1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8" y="1569990"/>
            <a:ext cx="2418433" cy="5059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FDDB9-51C7-A46B-E7C9-57FDA641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08088"/>
            <a:ext cx="6223000" cy="482600"/>
          </a:xfrm>
          <a:prstGeom prst="rect">
            <a:avLst/>
          </a:prstGeom>
        </p:spPr>
      </p:pic>
      <p:pic>
        <p:nvPicPr>
          <p:cNvPr id="10" name="Picture 9" descr="A close-up of numbers&#10;&#10;Description automatically generated">
            <a:extLst>
              <a:ext uri="{FF2B5EF4-FFF2-40B4-BE49-F238E27FC236}">
                <a16:creationId xmlns:a16="http://schemas.microsoft.com/office/drawing/2014/main" id="{4AD8B92C-C411-0FD2-4EB9-381707A2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999" y="2184400"/>
            <a:ext cx="3771900" cy="124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D56790-9D0A-C6F7-F3B0-0DDFAAF08100}"/>
              </a:ext>
            </a:extLst>
          </p:cNvPr>
          <p:cNvSpPr txBox="1"/>
          <p:nvPr/>
        </p:nvSpPr>
        <p:spPr>
          <a:xfrm>
            <a:off x="6748535" y="1668739"/>
            <a:ext cx="388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good. All federally established organizations are non-501c3s</a:t>
            </a:r>
          </a:p>
        </p:txBody>
      </p:sp>
    </p:spTree>
    <p:extLst>
      <p:ext uri="{BB962C8B-B14F-4D97-AF65-F5344CB8AC3E}">
        <p14:creationId xmlns:p14="http://schemas.microsoft.com/office/powerpoint/2010/main" val="126795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0E66-B52C-36A7-3D14-6D4F0D2B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IRS Status &amp; Deductibility vs Our deductible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D665CC-74A8-4B92-32C1-7AECCD732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26100" cy="2159000"/>
          </a:xfr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A766063-1239-283F-6C7F-BA14FC3A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359628"/>
            <a:ext cx="5687302" cy="776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6E4FC-9EF0-A4B3-F881-F62370AD7019}"/>
              </a:ext>
            </a:extLst>
          </p:cNvPr>
          <p:cNvSpPr txBox="1"/>
          <p:nvPr/>
        </p:nvSpPr>
        <p:spPr>
          <a:xfrm>
            <a:off x="6824870" y="1895061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24296-BE56-05D7-1DE4-C111143CA067}"/>
              </a:ext>
            </a:extLst>
          </p:cNvPr>
          <p:cNvSpPr txBox="1"/>
          <p:nvPr/>
        </p:nvSpPr>
        <p:spPr>
          <a:xfrm>
            <a:off x="6930887" y="3405809"/>
            <a:ext cx="196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 DUDUCTIBILITY</a:t>
            </a:r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3DB2FC8D-9AFF-EDB8-5F61-C8C064B8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78" y="3746908"/>
            <a:ext cx="4705066" cy="1422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C999C-C295-33B1-11B0-128BB991D57A}"/>
              </a:ext>
            </a:extLst>
          </p:cNvPr>
          <p:cNvSpPr txBox="1"/>
          <p:nvPr/>
        </p:nvSpPr>
        <p:spPr>
          <a:xfrm>
            <a:off x="6633952" y="5328212"/>
            <a:ext cx="26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</a:t>
            </a:r>
            <a:r>
              <a:rPr lang="en-US" dirty="0" err="1"/>
              <a:t>Donations_deductible</a:t>
            </a:r>
            <a:endParaRPr lang="en-US"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15F814-A856-56DC-54BB-3722D86A6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812002"/>
            <a:ext cx="5871267" cy="874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289E-1D00-0F97-D21D-363F02AFA1D7}"/>
              </a:ext>
            </a:extLst>
          </p:cNvPr>
          <p:cNvSpPr txBox="1"/>
          <p:nvPr/>
        </p:nvSpPr>
        <p:spPr>
          <a:xfrm>
            <a:off x="356288" y="6340408"/>
            <a:ext cx="61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can’t verify anything when IRS DEDUCTIBILITY == 0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A7E7AD-2EFD-0F15-8A86-9E4C29413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63" y="4084802"/>
            <a:ext cx="5753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1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625F-7F6A-6E69-F8CC-04398C16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DEAA9-82B4-5302-51A0-6E89AE58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1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97CD-3377-881D-67E6-A5F71993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 Deductibility code vs IRS SUBSECTION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7B5776-F91A-236E-E221-AE127B78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39" y="1304718"/>
            <a:ext cx="7163297" cy="5188157"/>
          </a:xfrm>
        </p:spPr>
      </p:pic>
    </p:spTree>
    <p:extLst>
      <p:ext uri="{BB962C8B-B14F-4D97-AF65-F5344CB8AC3E}">
        <p14:creationId xmlns:p14="http://schemas.microsoft.com/office/powerpoint/2010/main" val="86427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A7047-B81B-D80B-BEF1-5B06AA869A6E}"/>
              </a:ext>
            </a:extLst>
          </p:cNvPr>
          <p:cNvSpPr txBox="1"/>
          <p:nvPr/>
        </p:nvSpPr>
        <p:spPr>
          <a:xfrm>
            <a:off x="348375" y="404776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 – corporations organized under act of of congress federal credit unions and national farm assoc.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DE13A-7579-A1AC-2B16-7EE109240559}"/>
              </a:ext>
            </a:extLst>
          </p:cNvPr>
          <p:cNvSpPr txBox="1"/>
          <p:nvPr/>
        </p:nvSpPr>
        <p:spPr>
          <a:xfrm>
            <a:off x="9658446" y="1573560"/>
            <a:ext cx="270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2- title holding corporations for exempt organizations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E80CD-31F1-E4E9-5074-244488598BA2}"/>
              </a:ext>
            </a:extLst>
          </p:cNvPr>
          <p:cNvSpPr txBox="1"/>
          <p:nvPr/>
        </p:nvSpPr>
        <p:spPr>
          <a:xfrm>
            <a:off x="4433246" y="6009010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Civic Leagues, Social Welfare Organizations, and Local Associations of Employees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88E98-7B8A-3F7E-F27F-802B73DDB9AD}"/>
              </a:ext>
            </a:extLst>
          </p:cNvPr>
          <p:cNvSpPr txBox="1"/>
          <p:nvPr/>
        </p:nvSpPr>
        <p:spPr>
          <a:xfrm>
            <a:off x="3311224" y="2396417"/>
            <a:ext cx="3467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Labor, Agricultural and Horticultural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3C1FA-A02B-B476-7E17-16CE4BB1BF51}"/>
              </a:ext>
            </a:extLst>
          </p:cNvPr>
          <p:cNvSpPr txBox="1"/>
          <p:nvPr/>
        </p:nvSpPr>
        <p:spPr>
          <a:xfrm>
            <a:off x="4420821" y="5546760"/>
            <a:ext cx="273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6-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Business Leagues, Chambers of Commerce, Real Estate Boards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C098-5A5C-08D1-1E31-42FBCE7A4594}"/>
              </a:ext>
            </a:extLst>
          </p:cNvPr>
          <p:cNvSpPr txBox="1"/>
          <p:nvPr/>
        </p:nvSpPr>
        <p:spPr>
          <a:xfrm>
            <a:off x="3926122" y="900602"/>
            <a:ext cx="2026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7-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and Recreational Clubs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4FC79-38FC-1B5E-85C6-F756A9A58E02}"/>
              </a:ext>
            </a:extLst>
          </p:cNvPr>
          <p:cNvSpPr txBox="1"/>
          <p:nvPr/>
        </p:nvSpPr>
        <p:spPr>
          <a:xfrm>
            <a:off x="3304780" y="2624772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2"/>
              </a:rPr>
              <a:t>Fraternal Beneficiary Societies and Associations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E0C70-B41A-A539-5F35-C15BBF727CDB}"/>
              </a:ext>
            </a:extLst>
          </p:cNvPr>
          <p:cNvSpPr txBox="1"/>
          <p:nvPr/>
        </p:nvSpPr>
        <p:spPr>
          <a:xfrm>
            <a:off x="3311224" y="2869179"/>
            <a:ext cx="2906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3"/>
              </a:rPr>
              <a:t>Voluntary Employee Beneficiary Associations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B21798-5D5E-FB2A-B828-EFA4B79F96FE}"/>
              </a:ext>
            </a:extLst>
          </p:cNvPr>
          <p:cNvSpPr txBox="1"/>
          <p:nvPr/>
        </p:nvSpPr>
        <p:spPr>
          <a:xfrm>
            <a:off x="3858662" y="1111899"/>
            <a:ext cx="3044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10 -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Domestic Fraternal Societies and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99960-8A09-7054-7FB8-F4783A92E74E}"/>
              </a:ext>
            </a:extLst>
          </p:cNvPr>
          <p:cNvSpPr txBox="1"/>
          <p:nvPr/>
        </p:nvSpPr>
        <p:spPr>
          <a:xfrm>
            <a:off x="3281715" y="3157017"/>
            <a:ext cx="2670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11 - t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eachers' Retirement Fund Associations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9926A-F473-51D9-FCFA-9C359F17DAFB}"/>
              </a:ext>
            </a:extLst>
          </p:cNvPr>
          <p:cNvSpPr txBox="1"/>
          <p:nvPr/>
        </p:nvSpPr>
        <p:spPr>
          <a:xfrm>
            <a:off x="3281715" y="3407495"/>
            <a:ext cx="298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Benevolent Life Insurance Associations, Mutual Ditch or Irrigation Companies, Mutual or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4" tooltip="Utility cooperative"/>
              </a:rPr>
              <a:t>Cooperative Telephone Companies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Like Organizations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B3954-2FB7-2801-86EA-4ED586097C37}"/>
              </a:ext>
            </a:extLst>
          </p:cNvPr>
          <p:cNvSpPr txBox="1"/>
          <p:nvPr/>
        </p:nvSpPr>
        <p:spPr>
          <a:xfrm>
            <a:off x="3191818" y="4089586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Cemetery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Companies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03DE9-C2E2-C074-D39D-D53E990A8A0E}"/>
              </a:ext>
            </a:extLst>
          </p:cNvPr>
          <p:cNvSpPr txBox="1"/>
          <p:nvPr/>
        </p:nvSpPr>
        <p:spPr>
          <a:xfrm>
            <a:off x="231162" y="2176082"/>
            <a:ext cx="29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State-Chartered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6" tooltip="Credit Union"/>
              </a:rPr>
              <a:t>Credit Unions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Mutual Reserve Funds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F7B69F-D26B-3D33-1B40-0ADCB66011D2}"/>
              </a:ext>
            </a:extLst>
          </p:cNvPr>
          <p:cNvSpPr txBox="1"/>
          <p:nvPr/>
        </p:nvSpPr>
        <p:spPr>
          <a:xfrm>
            <a:off x="55443" y="6509551"/>
            <a:ext cx="2972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15 -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7"/>
              </a:rPr>
              <a:t>Mutual Insurance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Companies or Associations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C48B7-405B-D791-5C0D-EBCF133D5B7D}"/>
              </a:ext>
            </a:extLst>
          </p:cNvPr>
          <p:cNvSpPr txBox="1"/>
          <p:nvPr/>
        </p:nvSpPr>
        <p:spPr>
          <a:xfrm>
            <a:off x="121255" y="5047429"/>
            <a:ext cx="35237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16 -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8"/>
              </a:rPr>
              <a:t>Cooperative Organizations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Finance Crop Operations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3EC44-C460-7223-2E25-6C1E5882F837}"/>
              </a:ext>
            </a:extLst>
          </p:cNvPr>
          <p:cNvSpPr txBox="1"/>
          <p:nvPr/>
        </p:nvSpPr>
        <p:spPr>
          <a:xfrm>
            <a:off x="6425513" y="2466094"/>
            <a:ext cx="2908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17 -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Supplemental Unemployment Benefit Trusts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CAD2F-17F7-D8C2-35F0-E3F8C21DE526}"/>
              </a:ext>
            </a:extLst>
          </p:cNvPr>
          <p:cNvSpPr txBox="1"/>
          <p:nvPr/>
        </p:nvSpPr>
        <p:spPr>
          <a:xfrm>
            <a:off x="6425513" y="2662212"/>
            <a:ext cx="4054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18.-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Employee Funded Pension Trust (created before June 25, 1959)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4DCD38-3638-1D83-7C85-894BF4CF32AF}"/>
              </a:ext>
            </a:extLst>
          </p:cNvPr>
          <p:cNvSpPr txBox="1"/>
          <p:nvPr/>
        </p:nvSpPr>
        <p:spPr>
          <a:xfrm>
            <a:off x="3857038" y="1299612"/>
            <a:ext cx="4389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Post or Organization of Past or Present Members of the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9" tooltip="United States Armed For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Armed Forces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4BB50-D2E9-A5C4-A40A-4076B162DB7A}"/>
              </a:ext>
            </a:extLst>
          </p:cNvPr>
          <p:cNvSpPr txBox="1"/>
          <p:nvPr/>
        </p:nvSpPr>
        <p:spPr>
          <a:xfrm>
            <a:off x="6449842" y="2919334"/>
            <a:ext cx="275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Group Legal Services Plan Organizations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2D37EE-91A8-09D5-8E6C-2896DA90131D}"/>
              </a:ext>
            </a:extLst>
          </p:cNvPr>
          <p:cNvSpPr txBox="1"/>
          <p:nvPr/>
        </p:nvSpPr>
        <p:spPr>
          <a:xfrm>
            <a:off x="9702202" y="457842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21 -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0"/>
              </a:rPr>
              <a:t>Black Lung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Benefit Trusts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854E6-2519-61F1-4393-10F04F5315FA}"/>
              </a:ext>
            </a:extLst>
          </p:cNvPr>
          <p:cNvSpPr txBox="1"/>
          <p:nvPr/>
        </p:nvSpPr>
        <p:spPr>
          <a:xfrm>
            <a:off x="6404544" y="3104441"/>
            <a:ext cx="237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22 -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Withdrawal Liability Payment Fund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A3FDB9-8EAF-2E65-E13F-88731F3F11EA}"/>
              </a:ext>
            </a:extLst>
          </p:cNvPr>
          <p:cNvSpPr txBox="1"/>
          <p:nvPr/>
        </p:nvSpPr>
        <p:spPr>
          <a:xfrm>
            <a:off x="6449842" y="4046739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Veterans Organizations</a:t>
            </a:r>
            <a:r>
              <a:rPr lang="en-US" sz="1000" b="0" i="0" u="none" strike="noStrike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0CD93-CF5F-707D-A22B-502D1AC77F0E}"/>
              </a:ext>
            </a:extLst>
          </p:cNvPr>
          <p:cNvSpPr txBox="1"/>
          <p:nvPr/>
        </p:nvSpPr>
        <p:spPr>
          <a:xfrm>
            <a:off x="9702202" y="732419"/>
            <a:ext cx="1963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Section 4049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2" tooltip="Employee Retirement Income Security Act"/>
              </a:rPr>
              <a:t>ERISA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Trusts</a:t>
            </a:r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2DDBA-0B0A-803A-60BE-07B310649B17}"/>
              </a:ext>
            </a:extLst>
          </p:cNvPr>
          <p:cNvSpPr txBox="1"/>
          <p:nvPr/>
        </p:nvSpPr>
        <p:spPr>
          <a:xfrm>
            <a:off x="9702202" y="1006996"/>
            <a:ext cx="2418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25 -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3" tooltip="Real Property"/>
              </a:rPr>
              <a:t>Real Property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4" tooltip="Title (property)"/>
              </a:rPr>
              <a:t>Title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-Holding Corporations or Trusts with Multiple Parents</a:t>
            </a:r>
            <a:endParaRPr 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D81984-22E0-167E-0609-CF1B7A8016B4}"/>
              </a:ext>
            </a:extLst>
          </p:cNvPr>
          <p:cNvSpPr txBox="1"/>
          <p:nvPr/>
        </p:nvSpPr>
        <p:spPr>
          <a:xfrm>
            <a:off x="235028" y="1536345"/>
            <a:ext cx="2209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26 -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State-Sponsored Organization Providing Health Coverage for High-Risk Individuals</a:t>
            </a:r>
            <a:endParaRPr 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6DAFC-8CCD-D031-33F1-6F9CB5968C42}"/>
              </a:ext>
            </a:extLst>
          </p:cNvPr>
          <p:cNvSpPr txBox="1"/>
          <p:nvPr/>
        </p:nvSpPr>
        <p:spPr>
          <a:xfrm>
            <a:off x="263294" y="1073336"/>
            <a:ext cx="255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27 -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State-Sponsored Workers' Compensation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5" tooltip="Reinsurance"/>
              </a:rPr>
              <a:t>Reinsurance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Organization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9B717-4B3F-3A11-C0DB-E1806EC0A188}"/>
              </a:ext>
            </a:extLst>
          </p:cNvPr>
          <p:cNvSpPr txBox="1"/>
          <p:nvPr/>
        </p:nvSpPr>
        <p:spPr>
          <a:xfrm>
            <a:off x="6368089" y="3383997"/>
            <a:ext cx="303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28 -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National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6" tooltip="Railroad Retirement Board"/>
              </a:rPr>
              <a:t>Railroad Retirement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Investment Trust</a:t>
            </a:r>
            <a:endParaRPr 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681BF-A302-B565-ECE0-B84712C34308}"/>
              </a:ext>
            </a:extLst>
          </p:cNvPr>
          <p:cNvSpPr txBox="1"/>
          <p:nvPr/>
        </p:nvSpPr>
        <p:spPr>
          <a:xfrm>
            <a:off x="6368089" y="3689354"/>
            <a:ext cx="291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29 -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Qualified Nonprofit Health Insurance Issuers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E52EE4-D68A-E8F8-7131-831222AD972F}"/>
              </a:ext>
            </a:extLst>
          </p:cNvPr>
          <p:cNvSpPr txBox="1"/>
          <p:nvPr/>
        </p:nvSpPr>
        <p:spPr>
          <a:xfrm>
            <a:off x="404037" y="95693"/>
            <a:ext cx="246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Government Sponsored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7C4503-13CF-19E9-C757-D85B2700B112}"/>
              </a:ext>
            </a:extLst>
          </p:cNvPr>
          <p:cNvSpPr txBox="1"/>
          <p:nvPr/>
        </p:nvSpPr>
        <p:spPr>
          <a:xfrm>
            <a:off x="9642273" y="25291"/>
            <a:ext cx="23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Trust and Grantmaking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71049D-BD2E-32C7-78CF-3798E0DF0CB2}"/>
              </a:ext>
            </a:extLst>
          </p:cNvPr>
          <p:cNvSpPr txBox="1"/>
          <p:nvPr/>
        </p:nvSpPr>
        <p:spPr>
          <a:xfrm>
            <a:off x="4714660" y="212843"/>
            <a:ext cx="138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Membership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BA8F42-C6F4-0695-7FA1-536B8C5E16A3}"/>
              </a:ext>
            </a:extLst>
          </p:cNvPr>
          <p:cNvSpPr txBox="1"/>
          <p:nvPr/>
        </p:nvSpPr>
        <p:spPr>
          <a:xfrm>
            <a:off x="8943956" y="5210154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Political Organizations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A4F4B2-0BF7-C876-3618-F6E433A073C9}"/>
              </a:ext>
            </a:extLst>
          </p:cNvPr>
          <p:cNvSpPr txBox="1"/>
          <p:nvPr/>
        </p:nvSpPr>
        <p:spPr>
          <a:xfrm>
            <a:off x="9208028" y="562255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527 – political organizations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503B8D-DD43-728B-EDDC-D4B7049E8B1C}"/>
              </a:ext>
            </a:extLst>
          </p:cNvPr>
          <p:cNvSpPr txBox="1"/>
          <p:nvPr/>
        </p:nvSpPr>
        <p:spPr>
          <a:xfrm>
            <a:off x="43783" y="4648101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Cooperative or Community Ownership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B4B6B2-17E3-6B75-A0BE-831BD4AFE4B3}"/>
              </a:ext>
            </a:extLst>
          </p:cNvPr>
          <p:cNvSpPr txBox="1"/>
          <p:nvPr/>
        </p:nvSpPr>
        <p:spPr>
          <a:xfrm>
            <a:off x="65488" y="5356781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501(d) – Religious and apostolic associations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734BC-EA15-3DE1-C046-967E69B0A0F6}"/>
              </a:ext>
            </a:extLst>
          </p:cNvPr>
          <p:cNvSpPr txBox="1"/>
          <p:nvPr/>
        </p:nvSpPr>
        <p:spPr>
          <a:xfrm>
            <a:off x="43783" y="5626776"/>
            <a:ext cx="2871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 501(e) – Cooperative hospital service organizations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D90379-52B3-A92A-6909-210F2905BABA}"/>
              </a:ext>
            </a:extLst>
          </p:cNvPr>
          <p:cNvSpPr txBox="1"/>
          <p:nvPr/>
        </p:nvSpPr>
        <p:spPr>
          <a:xfrm>
            <a:off x="65488" y="5885899"/>
            <a:ext cx="330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501(f) – Cooperative service organizations of operating educational organizations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55112F-05CD-5C79-FF22-6B2F47DCFC34}"/>
              </a:ext>
            </a:extLst>
          </p:cNvPr>
          <p:cNvSpPr txBox="1"/>
          <p:nvPr/>
        </p:nvSpPr>
        <p:spPr>
          <a:xfrm>
            <a:off x="47527" y="6275825"/>
            <a:ext cx="1731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 501(n) – Charitable risk pools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7B072E-1BCE-3656-647B-4EEAA6FE6FC3}"/>
              </a:ext>
            </a:extLst>
          </p:cNvPr>
          <p:cNvSpPr txBox="1"/>
          <p:nvPr/>
        </p:nvSpPr>
        <p:spPr>
          <a:xfrm>
            <a:off x="3442315" y="576340"/>
            <a:ext cx="212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Membership Communities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08C157-69DE-3A1E-7736-0902C700331A}"/>
              </a:ext>
            </a:extLst>
          </p:cNvPr>
          <p:cNvSpPr txBox="1"/>
          <p:nvPr/>
        </p:nvSpPr>
        <p:spPr>
          <a:xfrm>
            <a:off x="3254773" y="2118668"/>
            <a:ext cx="602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Mutual Membership Benefit ( such as Insurance and Retirement Funds)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5548C0-45AA-511E-5BCC-5B0C9369F97D}"/>
              </a:ext>
            </a:extLst>
          </p:cNvPr>
          <p:cNvSpPr txBox="1"/>
          <p:nvPr/>
        </p:nvSpPr>
        <p:spPr>
          <a:xfrm>
            <a:off x="3926123" y="4939870"/>
            <a:ext cx="403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Societal Benefit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4A2F59-3C33-A983-C31E-CB49E247E134}"/>
              </a:ext>
            </a:extLst>
          </p:cNvPr>
          <p:cNvSpPr txBox="1"/>
          <p:nvPr/>
        </p:nvSpPr>
        <p:spPr>
          <a:xfrm>
            <a:off x="4455371" y="529076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 – regular nonprofits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83A4E1-A3C5-A70E-EEC3-B9EAAECFBC1D}"/>
              </a:ext>
            </a:extLst>
          </p:cNvPr>
          <p:cNvSpPr txBox="1"/>
          <p:nvPr/>
        </p:nvSpPr>
        <p:spPr>
          <a:xfrm>
            <a:off x="132007" y="2606188"/>
            <a:ext cx="270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529 plan – qualified state-sponsored tuition programs</a:t>
            </a:r>
          </a:p>
        </p:txBody>
      </p:sp>
    </p:spTree>
    <p:extLst>
      <p:ext uri="{BB962C8B-B14F-4D97-AF65-F5344CB8AC3E}">
        <p14:creationId xmlns:p14="http://schemas.microsoft.com/office/powerpoint/2010/main" val="44243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CD89-A075-842F-7C6F-7DAA1D61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 DEDUCTIBILITY vs BMF FOUNDATION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2A0EDD-6A0B-51C2-6AA6-55E30417C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07" y="1690688"/>
            <a:ext cx="6295552" cy="4351338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069BFFA-F8C2-D837-DC2B-1BD9571C5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20"/>
          <a:stretch/>
        </p:blipFill>
        <p:spPr>
          <a:xfrm>
            <a:off x="6725659" y="1944468"/>
            <a:ext cx="4382230" cy="40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DA2F-D980-269B-FC38-2B4C64CC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 deductibility vs IRS deductibility code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FE4447-1408-3624-F55A-6938DDC9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10" y="1369543"/>
            <a:ext cx="5254490" cy="54884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EECDE-FA76-401F-65B5-373231313648}"/>
              </a:ext>
            </a:extLst>
          </p:cNvPr>
          <p:cNvSpPr txBox="1"/>
          <p:nvPr/>
        </p:nvSpPr>
        <p:spPr>
          <a:xfrm>
            <a:off x="5943600" y="1804086"/>
            <a:ext cx="609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all organizations listed in the current pub78.</a:t>
            </a:r>
          </a:p>
          <a:p>
            <a:r>
              <a:rPr lang="en-US" dirty="0"/>
              <a:t>The pub78 data was left joined with the </a:t>
            </a:r>
            <a:r>
              <a:rPr lang="en-US" dirty="0" err="1"/>
              <a:t>irs</a:t>
            </a:r>
            <a:r>
              <a:rPr lang="en-US" dirty="0"/>
              <a:t> </a:t>
            </a:r>
            <a:r>
              <a:rPr lang="en-US" dirty="0" err="1"/>
              <a:t>bmf</a:t>
            </a:r>
            <a:r>
              <a:rPr lang="en-US" dirty="0"/>
              <a:t>.</a:t>
            </a:r>
          </a:p>
          <a:p>
            <a:r>
              <a:rPr lang="en-US" dirty="0"/>
              <a:t>It is good that there are no 0’s or 2’s in the orgs listed in pub78.</a:t>
            </a:r>
          </a:p>
          <a:p>
            <a:endParaRPr lang="en-US" dirty="0"/>
          </a:p>
        </p:txBody>
      </p:sp>
      <p:pic>
        <p:nvPicPr>
          <p:cNvPr id="15" name="Picture 14" descr="A close-up of a text&#10;&#10;Description automatically generated">
            <a:extLst>
              <a:ext uri="{FF2B5EF4-FFF2-40B4-BE49-F238E27FC236}">
                <a16:creationId xmlns:a16="http://schemas.microsoft.com/office/drawing/2014/main" id="{7772ECD9-59AD-4FAE-9B09-E0AC3166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7876"/>
            <a:ext cx="4705066" cy="14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7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704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vs IRS deductibility code VS our Donations deductible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3FAF8B-E2D2-FDBE-16FB-07FD6C80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4261"/>
            <a:ext cx="7772400" cy="5639900"/>
          </a:xfrm>
          <a:prstGeom prst="rect">
            <a:avLst/>
          </a:prstGeom>
        </p:spPr>
      </p:pic>
      <p:pic>
        <p:nvPicPr>
          <p:cNvPr id="8" name="Picture 7" descr="A group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45560B7-8D76-A992-8387-5079FC9D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40" y="1251394"/>
            <a:ext cx="4338606" cy="5002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3C0DD-3D56-9393-617F-74CF66BFB903}"/>
              </a:ext>
            </a:extLst>
          </p:cNvPr>
          <p:cNvSpPr txBox="1"/>
          <p:nvPr/>
        </p:nvSpPr>
        <p:spPr>
          <a:xfrm>
            <a:off x="8186738" y="214313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things should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EEA2-D419-0F8C-9E64-581C7EA8EC32}"/>
              </a:ext>
            </a:extLst>
          </p:cNvPr>
          <p:cNvSpPr/>
          <p:nvPr/>
        </p:nvSpPr>
        <p:spPr>
          <a:xfrm>
            <a:off x="3157395" y="490864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E8D3B-FD1A-CB87-F0D0-FA52D402C57C}"/>
              </a:ext>
            </a:extLst>
          </p:cNvPr>
          <p:cNvSpPr/>
          <p:nvPr/>
        </p:nvSpPr>
        <p:spPr>
          <a:xfrm>
            <a:off x="3157395" y="5087620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9B5DF1-87AC-6A65-0668-BFBAB4FD6DD9}"/>
              </a:ext>
            </a:extLst>
          </p:cNvPr>
          <p:cNvSpPr/>
          <p:nvPr/>
        </p:nvSpPr>
        <p:spPr>
          <a:xfrm>
            <a:off x="2597800" y="257659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85849-468A-B2DF-A617-A7E69F314E63}"/>
              </a:ext>
            </a:extLst>
          </p:cNvPr>
          <p:cNvSpPr/>
          <p:nvPr/>
        </p:nvSpPr>
        <p:spPr>
          <a:xfrm>
            <a:off x="2590514" y="2397621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3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704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vs IRS deductibility code VS our Donations deductible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3FAF8B-E2D2-FDBE-16FB-07FD6C80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4261"/>
            <a:ext cx="7772400" cy="56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3C0DD-3D56-9393-617F-74CF66BFB903}"/>
              </a:ext>
            </a:extLst>
          </p:cNvPr>
          <p:cNvSpPr txBox="1"/>
          <p:nvPr/>
        </p:nvSpPr>
        <p:spPr>
          <a:xfrm>
            <a:off x="8186738" y="214313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things should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EEA2-D419-0F8C-9E64-581C7EA8EC32}"/>
              </a:ext>
            </a:extLst>
          </p:cNvPr>
          <p:cNvSpPr/>
          <p:nvPr/>
        </p:nvSpPr>
        <p:spPr>
          <a:xfrm>
            <a:off x="3157395" y="490864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E8D3B-FD1A-CB87-F0D0-FA52D402C57C}"/>
              </a:ext>
            </a:extLst>
          </p:cNvPr>
          <p:cNvSpPr/>
          <p:nvPr/>
        </p:nvSpPr>
        <p:spPr>
          <a:xfrm>
            <a:off x="3157395" y="5087620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EC00D8-BDEB-7F94-859A-3716096DBD6C}"/>
              </a:ext>
            </a:extLst>
          </p:cNvPr>
          <p:cNvSpPr/>
          <p:nvPr/>
        </p:nvSpPr>
        <p:spPr>
          <a:xfrm>
            <a:off x="2087735" y="1306481"/>
            <a:ext cx="1284115" cy="4638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344C26-9903-9805-906C-A8F64D722763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3371850" y="1054690"/>
            <a:ext cx="1816894" cy="48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6DE61D-6A1A-BE61-1F9C-A848FF5E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56" y="983593"/>
            <a:ext cx="3581400" cy="1318370"/>
          </a:xfrm>
          <a:prstGeom prst="rect">
            <a:avLst/>
          </a:prstGeom>
        </p:spPr>
      </p:pic>
      <p:pic>
        <p:nvPicPr>
          <p:cNvPr id="17" name="Picture 16" descr="A close-up of a test&#10;&#10;Description automatically generated">
            <a:extLst>
              <a:ext uri="{FF2B5EF4-FFF2-40B4-BE49-F238E27FC236}">
                <a16:creationId xmlns:a16="http://schemas.microsoft.com/office/drawing/2014/main" id="{A474037D-06E1-919A-ECCB-76FA6A3D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534" y="2927058"/>
            <a:ext cx="7772400" cy="15123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F6C04D-45A4-C84C-E282-AD0C98690599}"/>
              </a:ext>
            </a:extLst>
          </p:cNvPr>
          <p:cNvSpPr txBox="1"/>
          <p:nvPr/>
        </p:nvSpPr>
        <p:spPr>
          <a:xfrm>
            <a:off x="10231382" y="2557726"/>
            <a:ext cx="1007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the EO 501c4’s most of them are M’s (which will be the fire fighters' associations which are deductible)</a:t>
            </a:r>
          </a:p>
        </p:txBody>
      </p:sp>
      <p:pic>
        <p:nvPicPr>
          <p:cNvPr id="21" name="Picture 20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4032E2B5-95E6-46EA-9C46-B34A15BF4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788" y="359242"/>
            <a:ext cx="2555332" cy="11486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94BEC3-07C6-5A11-0E27-D190CE8086F4}"/>
              </a:ext>
            </a:extLst>
          </p:cNvPr>
          <p:cNvSpPr txBox="1"/>
          <p:nvPr/>
        </p:nvSpPr>
        <p:spPr>
          <a:xfrm>
            <a:off x="12632788" y="42203"/>
            <a:ext cx="689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501c1’s usually </a:t>
            </a:r>
            <a:r>
              <a:rPr lang="en-US" dirty="0" err="1"/>
              <a:t>arent</a:t>
            </a:r>
            <a:r>
              <a:rPr lang="en-US" dirty="0"/>
              <a:t>’ EO’s but there are exceptions so this makes sense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096621-F6E6-4F11-B10D-30D6C71161D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750105" y="226869"/>
            <a:ext cx="3882683" cy="128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DE3CBA-2925-ECDD-063D-4425E88773B7}"/>
              </a:ext>
            </a:extLst>
          </p:cNvPr>
          <p:cNvCxnSpPr>
            <a:cxnSpLocks/>
          </p:cNvCxnSpPr>
          <p:nvPr/>
        </p:nvCxnSpPr>
        <p:spPr>
          <a:xfrm>
            <a:off x="8750105" y="1732548"/>
            <a:ext cx="1481277" cy="127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06FB0E-2EAB-13ED-2215-CAA31EFA7C28}"/>
              </a:ext>
            </a:extLst>
          </p:cNvPr>
          <p:cNvSpPr txBox="1"/>
          <p:nvPr/>
        </p:nvSpPr>
        <p:spPr>
          <a:xfrm>
            <a:off x="5371915" y="2434098"/>
            <a:ext cx="320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501c13’s are cemeteries</a:t>
            </a:r>
          </a:p>
          <a:p>
            <a:r>
              <a:rPr lang="en-US" dirty="0"/>
              <a:t>All 501c19’s are veteran’s assoc.</a:t>
            </a:r>
          </a:p>
        </p:txBody>
      </p:sp>
    </p:spTree>
    <p:extLst>
      <p:ext uri="{BB962C8B-B14F-4D97-AF65-F5344CB8AC3E}">
        <p14:creationId xmlns:p14="http://schemas.microsoft.com/office/powerpoint/2010/main" val="345426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704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vs IRS deductibility code VS our Donations deductible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3FAF8B-E2D2-FDBE-16FB-07FD6C80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4261"/>
            <a:ext cx="7772400" cy="56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3C0DD-3D56-9393-617F-74CF66BFB903}"/>
              </a:ext>
            </a:extLst>
          </p:cNvPr>
          <p:cNvSpPr txBox="1"/>
          <p:nvPr/>
        </p:nvSpPr>
        <p:spPr>
          <a:xfrm>
            <a:off x="8186738" y="214313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things should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EEA2-D419-0F8C-9E64-581C7EA8EC32}"/>
              </a:ext>
            </a:extLst>
          </p:cNvPr>
          <p:cNvSpPr/>
          <p:nvPr/>
        </p:nvSpPr>
        <p:spPr>
          <a:xfrm>
            <a:off x="3157395" y="490864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E8D3B-FD1A-CB87-F0D0-FA52D402C57C}"/>
              </a:ext>
            </a:extLst>
          </p:cNvPr>
          <p:cNvSpPr/>
          <p:nvPr/>
        </p:nvSpPr>
        <p:spPr>
          <a:xfrm>
            <a:off x="3157395" y="5087620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EC00D8-BDEB-7F94-859A-3716096DBD6C}"/>
              </a:ext>
            </a:extLst>
          </p:cNvPr>
          <p:cNvSpPr/>
          <p:nvPr/>
        </p:nvSpPr>
        <p:spPr>
          <a:xfrm>
            <a:off x="2144005" y="2391507"/>
            <a:ext cx="1246309" cy="39389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344C26-9903-9805-906C-A8F64D722763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3390314" y="1949358"/>
            <a:ext cx="1854700" cy="63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0E74EF2-87D8-F21D-E79A-906F5125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61" y="1489807"/>
            <a:ext cx="4194496" cy="1184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ABF7D-9697-024C-900A-F63F4C8B720E}"/>
              </a:ext>
            </a:extLst>
          </p:cNvPr>
          <p:cNvSpPr txBox="1"/>
          <p:nvPr/>
        </p:nvSpPr>
        <p:spPr>
          <a:xfrm>
            <a:off x="5008099" y="3180153"/>
            <a:ext cx="576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with “LODGE” in pub78 is a 501c8 or 10, which are required to be lodges. So this is consistent. </a:t>
            </a:r>
          </a:p>
        </p:txBody>
      </p:sp>
    </p:spTree>
    <p:extLst>
      <p:ext uri="{BB962C8B-B14F-4D97-AF65-F5344CB8AC3E}">
        <p14:creationId xmlns:p14="http://schemas.microsoft.com/office/powerpoint/2010/main" val="273719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27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GROUP</a:t>
            </a:r>
          </a:p>
        </p:txBody>
      </p:sp>
      <p:pic>
        <p:nvPicPr>
          <p:cNvPr id="7" name="Picture 6" descr="A white background with purple text&#10;&#10;Description automatically generated">
            <a:extLst>
              <a:ext uri="{FF2B5EF4-FFF2-40B4-BE49-F238E27FC236}">
                <a16:creationId xmlns:a16="http://schemas.microsoft.com/office/drawing/2014/main" id="{A96AD43A-41AC-7B50-856E-A561839C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697657"/>
            <a:ext cx="4262412" cy="1325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B4475-E761-DEAD-B874-958A08C22ADC}"/>
              </a:ext>
            </a:extLst>
          </p:cNvPr>
          <p:cNvSpPr txBox="1"/>
          <p:nvPr/>
        </p:nvSpPr>
        <p:spPr>
          <a:xfrm>
            <a:off x="379828" y="77372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status in Pub 78: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D7B62-B673-7CED-5AB3-F4624759D606}"/>
              </a:ext>
            </a:extLst>
          </p:cNvPr>
          <p:cNvSpPr txBox="1"/>
          <p:nvPr/>
        </p:nvSpPr>
        <p:spPr>
          <a:xfrm>
            <a:off x="490900" y="4042082"/>
            <a:ext cx="495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that is a GROUP in Pub78 has a vail GEN</a:t>
            </a:r>
          </a:p>
        </p:txBody>
      </p:sp>
      <p:pic>
        <p:nvPicPr>
          <p:cNvPr id="18" name="Picture 1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7664CC7-5E40-927A-0F01-2868B29B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95" y="1648936"/>
            <a:ext cx="7772400" cy="13584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C6A828-79DA-AC19-8568-061F53067FC5}"/>
              </a:ext>
            </a:extLst>
          </p:cNvPr>
          <p:cNvSpPr txBox="1"/>
          <p:nvPr/>
        </p:nvSpPr>
        <p:spPr>
          <a:xfrm>
            <a:off x="4972653" y="1166722"/>
            <a:ext cx="659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GROUP without LODGE is all non 501c8’s and 10’s (which is good)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8E45CE-3D11-F5C4-A3E6-5D2E87DD968D}"/>
              </a:ext>
            </a:extLst>
          </p:cNvPr>
          <p:cNvSpPr txBox="1"/>
          <p:nvPr/>
        </p:nvSpPr>
        <p:spPr>
          <a:xfrm>
            <a:off x="5753687" y="4347744"/>
            <a:ext cx="457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 GEN’s that appear only appear once </a:t>
            </a:r>
          </a:p>
        </p:txBody>
      </p:sp>
      <p:pic>
        <p:nvPicPr>
          <p:cNvPr id="24" name="Picture 23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0A86201-CB35-7F48-4EA0-305398189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4532410"/>
            <a:ext cx="4629740" cy="1597515"/>
          </a:xfrm>
          <a:prstGeom prst="rect">
            <a:avLst/>
          </a:prstGeom>
        </p:spPr>
      </p:pic>
      <p:pic>
        <p:nvPicPr>
          <p:cNvPr id="26" name="Picture 2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B4C3EF-06CD-52A3-EC23-6D9C22B5B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531" y="4717076"/>
            <a:ext cx="5667131" cy="15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C2DF-84CD-7784-70EA-0B5B6656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EF31F-6FE2-D8C9-EC08-05050361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umber and number on a white background&#10;&#10;Description automatically generated">
            <a:extLst>
              <a:ext uri="{FF2B5EF4-FFF2-40B4-BE49-F238E27FC236}">
                <a16:creationId xmlns:a16="http://schemas.microsoft.com/office/drawing/2014/main" id="{DA371CA5-0DFA-7C35-86A2-36771C16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9" y="2456314"/>
            <a:ext cx="41529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15" name="Picture 14" descr="A close-up of a text&#10;&#10;Description automatically generated">
            <a:extLst>
              <a:ext uri="{FF2B5EF4-FFF2-40B4-BE49-F238E27FC236}">
                <a16:creationId xmlns:a16="http://schemas.microsoft.com/office/drawing/2014/main" id="{86243127-30AB-932E-1E2F-49EDC9EC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7876"/>
            <a:ext cx="4705066" cy="1422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40C1A6-81DB-1C46-5B58-D176BF1D2C83}"/>
              </a:ext>
            </a:extLst>
          </p:cNvPr>
          <p:cNvSpPr txBox="1"/>
          <p:nvPr/>
        </p:nvSpPr>
        <p:spPr>
          <a:xfrm>
            <a:off x="5459105" y="3059668"/>
            <a:ext cx="5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AC3E8-2FB1-5A28-35B5-730A6C40C78E}"/>
              </a:ext>
            </a:extLst>
          </p:cNvPr>
          <p:cNvSpPr txBox="1"/>
          <p:nvPr/>
        </p:nvSpPr>
        <p:spPr>
          <a:xfrm>
            <a:off x="5390866" y="4612943"/>
            <a:ext cx="6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Ours: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515BBE-C47A-92DA-F22D-E27C8955A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05" y="4612943"/>
            <a:ext cx="5871267" cy="874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04F9D1-7E70-974C-0FB2-1A0F5C4DA787}"/>
              </a:ext>
            </a:extLst>
          </p:cNvPr>
          <p:cNvSpPr txBox="1"/>
          <p:nvPr/>
        </p:nvSpPr>
        <p:spPr>
          <a:xfrm>
            <a:off x="631390" y="4304836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557CAD-386A-35C8-3FFE-D9978B365274}"/>
              </a:ext>
            </a:extLst>
          </p:cNvPr>
          <p:cNvSpPr/>
          <p:nvPr/>
        </p:nvSpPr>
        <p:spPr>
          <a:xfrm>
            <a:off x="2691379" y="3285279"/>
            <a:ext cx="720561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A97C1B-8FF9-8655-DF30-3B7A376224FC}"/>
              </a:ext>
            </a:extLst>
          </p:cNvPr>
          <p:cNvSpPr/>
          <p:nvPr/>
        </p:nvSpPr>
        <p:spPr>
          <a:xfrm>
            <a:off x="3439235" y="3290967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66FE-498D-ACF7-3A5D-3EA6E8BA5350}"/>
              </a:ext>
            </a:extLst>
          </p:cNvPr>
          <p:cNvSpPr/>
          <p:nvPr/>
        </p:nvSpPr>
        <p:spPr>
          <a:xfrm>
            <a:off x="1584246" y="358895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0DFD7B-5361-9795-7158-82DEFFCA3392}"/>
              </a:ext>
            </a:extLst>
          </p:cNvPr>
          <p:cNvSpPr/>
          <p:nvPr/>
        </p:nvSpPr>
        <p:spPr>
          <a:xfrm>
            <a:off x="2704763" y="3844085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3DD65-271C-0E40-9517-BB3209F82617}"/>
              </a:ext>
            </a:extLst>
          </p:cNvPr>
          <p:cNvSpPr/>
          <p:nvPr/>
        </p:nvSpPr>
        <p:spPr>
          <a:xfrm>
            <a:off x="3536216" y="3832225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DF234F-677B-CE05-0E5D-4A52B2C7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819"/>
            <a:ext cx="5871357" cy="478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B493C8-4F4F-8780-CEA1-326B7872F092}"/>
              </a:ext>
            </a:extLst>
          </p:cNvPr>
          <p:cNvSpPr txBox="1"/>
          <p:nvPr/>
        </p:nvSpPr>
        <p:spPr>
          <a:xfrm>
            <a:off x="1310185" y="6250675"/>
            <a:ext cx="769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This is good! Most things are classified correctly under our system. </a:t>
            </a:r>
          </a:p>
        </p:txBody>
      </p:sp>
    </p:spTree>
    <p:extLst>
      <p:ext uri="{BB962C8B-B14F-4D97-AF65-F5344CB8AC3E}">
        <p14:creationId xmlns:p14="http://schemas.microsoft.com/office/powerpoint/2010/main" val="411376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number and number on a white background&#10;&#10;Description automatically generated">
            <a:extLst>
              <a:ext uri="{FF2B5EF4-FFF2-40B4-BE49-F238E27FC236}">
                <a16:creationId xmlns:a16="http://schemas.microsoft.com/office/drawing/2014/main" id="{F82FBCFE-D8B3-7DFD-E663-5A7EE74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2" y="1751044"/>
            <a:ext cx="41529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4F9D1-7E70-974C-0FB2-1A0F5C4DA787}"/>
              </a:ext>
            </a:extLst>
          </p:cNvPr>
          <p:cNvSpPr txBox="1"/>
          <p:nvPr/>
        </p:nvSpPr>
        <p:spPr>
          <a:xfrm>
            <a:off x="617742" y="3608801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557CAD-386A-35C8-3FFE-D9978B365274}"/>
              </a:ext>
            </a:extLst>
          </p:cNvPr>
          <p:cNvSpPr/>
          <p:nvPr/>
        </p:nvSpPr>
        <p:spPr>
          <a:xfrm>
            <a:off x="2677731" y="2589244"/>
            <a:ext cx="720561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A97C1B-8FF9-8655-DF30-3B7A376224FC}"/>
              </a:ext>
            </a:extLst>
          </p:cNvPr>
          <p:cNvSpPr/>
          <p:nvPr/>
        </p:nvSpPr>
        <p:spPr>
          <a:xfrm>
            <a:off x="3425587" y="259493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66FE-498D-ACF7-3A5D-3EA6E8BA5350}"/>
              </a:ext>
            </a:extLst>
          </p:cNvPr>
          <p:cNvSpPr/>
          <p:nvPr/>
        </p:nvSpPr>
        <p:spPr>
          <a:xfrm>
            <a:off x="1570598" y="2892917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0DFD7B-5361-9795-7158-82DEFFCA3392}"/>
              </a:ext>
            </a:extLst>
          </p:cNvPr>
          <p:cNvSpPr/>
          <p:nvPr/>
        </p:nvSpPr>
        <p:spPr>
          <a:xfrm>
            <a:off x="2691115" y="31480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3DD65-271C-0E40-9517-BB3209F82617}"/>
              </a:ext>
            </a:extLst>
          </p:cNvPr>
          <p:cNvSpPr/>
          <p:nvPr/>
        </p:nvSpPr>
        <p:spPr>
          <a:xfrm>
            <a:off x="3522568" y="313619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CF7B29-3F08-E7C8-8453-17D08BBAD4C8}"/>
              </a:ext>
            </a:extLst>
          </p:cNvPr>
          <p:cNvSpPr/>
          <p:nvPr/>
        </p:nvSpPr>
        <p:spPr>
          <a:xfrm>
            <a:off x="1725749" y="2409435"/>
            <a:ext cx="800578" cy="569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397113-7103-06C3-2C69-E8E321C1D0E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526327" y="2124514"/>
            <a:ext cx="2523345" cy="56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292492-FC48-AD2D-BD0C-921536F5F77A}"/>
              </a:ext>
            </a:extLst>
          </p:cNvPr>
          <p:cNvSpPr txBox="1"/>
          <p:nvPr/>
        </p:nvSpPr>
        <p:spPr>
          <a:xfrm>
            <a:off x="5871357" y="189941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FE3EB-4E25-B899-8610-911764F80C5F}"/>
              </a:ext>
            </a:extLst>
          </p:cNvPr>
          <p:cNvSpPr txBox="1"/>
          <p:nvPr/>
        </p:nvSpPr>
        <p:spPr>
          <a:xfrm>
            <a:off x="8560769" y="169068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16302-40D2-9A26-1E49-4368B8A87C75}"/>
              </a:ext>
            </a:extLst>
          </p:cNvPr>
          <p:cNvSpPr txBox="1"/>
          <p:nvPr/>
        </p:nvSpPr>
        <p:spPr>
          <a:xfrm>
            <a:off x="5810337" y="300126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D1FA3-444F-871D-C570-775D4A11E5C2}"/>
              </a:ext>
            </a:extLst>
          </p:cNvPr>
          <p:cNvSpPr txBox="1"/>
          <p:nvPr/>
        </p:nvSpPr>
        <p:spPr>
          <a:xfrm>
            <a:off x="5692679" y="362821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831B0-9E2C-633F-A19F-AA18E93EECD7}"/>
              </a:ext>
            </a:extLst>
          </p:cNvPr>
          <p:cNvSpPr txBox="1"/>
          <p:nvPr/>
        </p:nvSpPr>
        <p:spPr>
          <a:xfrm>
            <a:off x="5621625" y="4573203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Level3: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224EBF-770B-8D7E-AA59-9E4427D3F726}"/>
              </a:ext>
            </a:extLst>
          </p:cNvPr>
          <p:cNvSpPr txBox="1"/>
          <p:nvPr/>
        </p:nvSpPr>
        <p:spPr>
          <a:xfrm>
            <a:off x="4680778" y="608026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E79AB-7CE7-4138-9DFF-B87769BEE140}"/>
              </a:ext>
            </a:extLst>
          </p:cNvPr>
          <p:cNvSpPr txBox="1"/>
          <p:nvPr/>
        </p:nvSpPr>
        <p:spPr>
          <a:xfrm>
            <a:off x="8531416" y="6121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BDC008-7BF7-024F-06EF-9E3F58E5D51B}"/>
              </a:ext>
            </a:extLst>
          </p:cNvPr>
          <p:cNvSpPr txBox="1"/>
          <p:nvPr/>
        </p:nvSpPr>
        <p:spPr>
          <a:xfrm>
            <a:off x="5582587" y="246424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SUBSECTION: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BAD4C9-EB91-AF45-2A51-70F43A2F017E}"/>
              </a:ext>
            </a:extLst>
          </p:cNvPr>
          <p:cNvSpPr txBox="1"/>
          <p:nvPr/>
        </p:nvSpPr>
        <p:spPr>
          <a:xfrm>
            <a:off x="4157132" y="5268643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8174AB-2423-92C5-D3AD-45A5DFD4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700"/>
            <a:ext cx="5871357" cy="478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EDA2C4-A44C-CC5F-92CA-F44187CF8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6" y="2366047"/>
            <a:ext cx="4972050" cy="514350"/>
          </a:xfrm>
          <a:prstGeom prst="rect">
            <a:avLst/>
          </a:prstGeom>
        </p:spPr>
      </p:pic>
      <p:pic>
        <p:nvPicPr>
          <p:cNvPr id="7" name="Picture 6" descr="A close up of numbers&#10;&#10;Description automatically generated">
            <a:extLst>
              <a:ext uri="{FF2B5EF4-FFF2-40B4-BE49-F238E27FC236}">
                <a16:creationId xmlns:a16="http://schemas.microsoft.com/office/drawing/2014/main" id="{79DDA422-238B-A5D3-910A-97C4DAB11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18" y="5095237"/>
            <a:ext cx="4686300" cy="647700"/>
          </a:xfrm>
          <a:prstGeom prst="rect">
            <a:avLst/>
          </a:prstGeom>
        </p:spPr>
      </p:pic>
      <p:pic>
        <p:nvPicPr>
          <p:cNvPr id="9" name="Picture 8" descr="A close up of numbers&#10;&#10;Description automatically generated">
            <a:extLst>
              <a:ext uri="{FF2B5EF4-FFF2-40B4-BE49-F238E27FC236}">
                <a16:creationId xmlns:a16="http://schemas.microsoft.com/office/drawing/2014/main" id="{DDFB61F0-3C14-AD7F-7857-B0B303E08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081" y="5845828"/>
            <a:ext cx="1333500" cy="838200"/>
          </a:xfrm>
          <a:prstGeom prst="rect">
            <a:avLst/>
          </a:prstGeom>
        </p:spPr>
      </p:pic>
      <p:pic>
        <p:nvPicPr>
          <p:cNvPr id="13" name="Picture 12" descr="A black and white background with black numbers&#10;&#10;Description automatically generated">
            <a:extLst>
              <a:ext uri="{FF2B5EF4-FFF2-40B4-BE49-F238E27FC236}">
                <a16:creationId xmlns:a16="http://schemas.microsoft.com/office/drawing/2014/main" id="{8B49FB7C-8068-E824-06FC-3FC01B541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977" y="5935696"/>
            <a:ext cx="927100" cy="698500"/>
          </a:xfrm>
          <a:prstGeom prst="rect">
            <a:avLst/>
          </a:prstGeom>
        </p:spPr>
      </p:pic>
      <p:pic>
        <p:nvPicPr>
          <p:cNvPr id="14" name="Picture 13" descr="A number and letters on a white background&#10;&#10;Description automatically generated">
            <a:extLst>
              <a:ext uri="{FF2B5EF4-FFF2-40B4-BE49-F238E27FC236}">
                <a16:creationId xmlns:a16="http://schemas.microsoft.com/office/drawing/2014/main" id="{ED4EC80D-08E9-E80E-A64A-336E5EE65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119" y="3427411"/>
            <a:ext cx="5172614" cy="80557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E8982BD-AA06-CCC6-3DB5-2CC82969E6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0900" y="553446"/>
            <a:ext cx="7772400" cy="2573435"/>
          </a:xfrm>
          <a:prstGeom prst="rect">
            <a:avLst/>
          </a:prstGeom>
        </p:spPr>
      </p:pic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5B33CA7-A8DD-6858-8E61-32261D386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0900" y="3225679"/>
            <a:ext cx="7772400" cy="24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5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4F9D1-7E70-974C-0FB2-1A0F5C4DA787}"/>
              </a:ext>
            </a:extLst>
          </p:cNvPr>
          <p:cNvSpPr txBox="1"/>
          <p:nvPr/>
        </p:nvSpPr>
        <p:spPr>
          <a:xfrm>
            <a:off x="617742" y="3608801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16302-40D2-9A26-1E49-4368B8A87C75}"/>
              </a:ext>
            </a:extLst>
          </p:cNvPr>
          <p:cNvSpPr txBox="1"/>
          <p:nvPr/>
        </p:nvSpPr>
        <p:spPr>
          <a:xfrm>
            <a:off x="4629336" y="3133446"/>
            <a:ext cx="20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Filing Requirement: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D1FA3-444F-871D-C570-775D4A11E5C2}"/>
              </a:ext>
            </a:extLst>
          </p:cNvPr>
          <p:cNvSpPr txBox="1"/>
          <p:nvPr/>
        </p:nvSpPr>
        <p:spPr>
          <a:xfrm>
            <a:off x="5614770" y="387776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224EBF-770B-8D7E-AA59-9E4427D3F726}"/>
              </a:ext>
            </a:extLst>
          </p:cNvPr>
          <p:cNvSpPr txBox="1"/>
          <p:nvPr/>
        </p:nvSpPr>
        <p:spPr>
          <a:xfrm>
            <a:off x="4680778" y="608026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BDC008-7BF7-024F-06EF-9E3F58E5D51B}"/>
              </a:ext>
            </a:extLst>
          </p:cNvPr>
          <p:cNvSpPr txBox="1"/>
          <p:nvPr/>
        </p:nvSpPr>
        <p:spPr>
          <a:xfrm>
            <a:off x="5582587" y="246424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SUBSECTION: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BAD4C9-EB91-AF45-2A51-70F43A2F017E}"/>
              </a:ext>
            </a:extLst>
          </p:cNvPr>
          <p:cNvSpPr txBox="1"/>
          <p:nvPr/>
        </p:nvSpPr>
        <p:spPr>
          <a:xfrm>
            <a:off x="4157132" y="5268643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pic>
        <p:nvPicPr>
          <p:cNvPr id="15" name="Picture 14" descr="A number and number on a white background&#10;&#10;Description automatically generated">
            <a:extLst>
              <a:ext uri="{FF2B5EF4-FFF2-40B4-BE49-F238E27FC236}">
                <a16:creationId xmlns:a16="http://schemas.microsoft.com/office/drawing/2014/main" id="{50688457-DBBF-DD3B-8B28-1671A0CE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12" y="1766933"/>
            <a:ext cx="4152900" cy="167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F8CB51-3AA3-77E5-F88F-E2A9D8C680C9}"/>
              </a:ext>
            </a:extLst>
          </p:cNvPr>
          <p:cNvSpPr txBox="1"/>
          <p:nvPr/>
        </p:nvSpPr>
        <p:spPr>
          <a:xfrm>
            <a:off x="617742" y="3608801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CD9287-0D65-6FE1-7BA1-F0C8B17FCFD4}"/>
              </a:ext>
            </a:extLst>
          </p:cNvPr>
          <p:cNvSpPr/>
          <p:nvPr/>
        </p:nvSpPr>
        <p:spPr>
          <a:xfrm>
            <a:off x="2677731" y="2589244"/>
            <a:ext cx="720561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F38442-8E7E-D6DE-226D-452A5ED66539}"/>
              </a:ext>
            </a:extLst>
          </p:cNvPr>
          <p:cNvSpPr/>
          <p:nvPr/>
        </p:nvSpPr>
        <p:spPr>
          <a:xfrm>
            <a:off x="3425587" y="259493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3DA263-DCF7-7FEA-A9B8-9FBF9D49ADFB}"/>
              </a:ext>
            </a:extLst>
          </p:cNvPr>
          <p:cNvSpPr/>
          <p:nvPr/>
        </p:nvSpPr>
        <p:spPr>
          <a:xfrm>
            <a:off x="1570598" y="2892917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203894-4123-7502-37E3-CBDDD0117F01}"/>
              </a:ext>
            </a:extLst>
          </p:cNvPr>
          <p:cNvSpPr/>
          <p:nvPr/>
        </p:nvSpPr>
        <p:spPr>
          <a:xfrm>
            <a:off x="2691115" y="31480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069445-8B2D-0519-CDF3-5BFB45848C8C}"/>
              </a:ext>
            </a:extLst>
          </p:cNvPr>
          <p:cNvSpPr/>
          <p:nvPr/>
        </p:nvSpPr>
        <p:spPr>
          <a:xfrm>
            <a:off x="3522568" y="313619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5AA43F-72FD-22FB-BC23-C5A6FD749D75}"/>
              </a:ext>
            </a:extLst>
          </p:cNvPr>
          <p:cNvSpPr/>
          <p:nvPr/>
        </p:nvSpPr>
        <p:spPr>
          <a:xfrm>
            <a:off x="2625008" y="2701096"/>
            <a:ext cx="1970549" cy="569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883DA6-2512-9801-B0DB-67709843B96C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4595557" y="2589244"/>
            <a:ext cx="781684" cy="39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3FBE280-BD68-A3E9-4C7F-F69A70A1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2082"/>
            <a:ext cx="5871357" cy="478022"/>
          </a:xfrm>
          <a:prstGeom prst="rect">
            <a:avLst/>
          </a:prstGeom>
        </p:spPr>
      </p:pic>
      <p:pic>
        <p:nvPicPr>
          <p:cNvPr id="47" name="Picture 46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60142687-7143-E808-5B65-E55E1DF11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521" y="2340388"/>
            <a:ext cx="3987800" cy="7493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A4CCB8-CC7C-332F-F031-322BE9B259E1}"/>
              </a:ext>
            </a:extLst>
          </p:cNvPr>
          <p:cNvSpPr txBox="1"/>
          <p:nvPr/>
        </p:nvSpPr>
        <p:spPr>
          <a:xfrm>
            <a:off x="8666921" y="6123543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</a:t>
            </a:r>
          </a:p>
        </p:txBody>
      </p:sp>
      <p:pic>
        <p:nvPicPr>
          <p:cNvPr id="50" name="Picture 49" descr="A close-up of numbers&#10;&#10;Description automatically generated">
            <a:extLst>
              <a:ext uri="{FF2B5EF4-FFF2-40B4-BE49-F238E27FC236}">
                <a16:creationId xmlns:a16="http://schemas.microsoft.com/office/drawing/2014/main" id="{AF448DCD-3F64-AB92-EACC-DA193BF96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524" y="5927209"/>
            <a:ext cx="1295400" cy="762000"/>
          </a:xfrm>
          <a:prstGeom prst="rect">
            <a:avLst/>
          </a:prstGeom>
        </p:spPr>
      </p:pic>
      <p:pic>
        <p:nvPicPr>
          <p:cNvPr id="52" name="Picture 51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3CAB4900-7994-411D-0F79-412463FC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683" y="5896495"/>
            <a:ext cx="1752600" cy="673100"/>
          </a:xfrm>
          <a:prstGeom prst="rect">
            <a:avLst/>
          </a:prstGeom>
        </p:spPr>
      </p:pic>
      <p:pic>
        <p:nvPicPr>
          <p:cNvPr id="54" name="Picture 53" descr="A close up of numbers&#10;&#10;Description automatically generated">
            <a:extLst>
              <a:ext uri="{FF2B5EF4-FFF2-40B4-BE49-F238E27FC236}">
                <a16:creationId xmlns:a16="http://schemas.microsoft.com/office/drawing/2014/main" id="{C35C9A28-6CCC-27FC-24C8-D0FF0F6F6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163" y="5164801"/>
            <a:ext cx="2641600" cy="635000"/>
          </a:xfrm>
          <a:prstGeom prst="rect">
            <a:avLst/>
          </a:prstGeom>
        </p:spPr>
      </p:pic>
      <p:pic>
        <p:nvPicPr>
          <p:cNvPr id="56" name="Picture 55" descr="A close-up of numbers&#10;&#10;Description automatically generated">
            <a:extLst>
              <a:ext uri="{FF2B5EF4-FFF2-40B4-BE49-F238E27FC236}">
                <a16:creationId xmlns:a16="http://schemas.microsoft.com/office/drawing/2014/main" id="{0331116C-445E-74E9-84BD-0DE1E08CE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318" y="3863244"/>
            <a:ext cx="4552950" cy="666750"/>
          </a:xfrm>
          <a:prstGeom prst="rect">
            <a:avLst/>
          </a:prstGeom>
        </p:spPr>
      </p:pic>
      <p:pic>
        <p:nvPicPr>
          <p:cNvPr id="58" name="Picture 57" descr="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91B9693A-5597-92A1-EE72-B1D3ABDAC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91" y="2921648"/>
            <a:ext cx="4683940" cy="6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209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B05D3-2A9A-49BA-974D-1CE3C7508529}"/>
              </a:ext>
            </a:extLst>
          </p:cNvPr>
          <p:cNvSpPr txBox="1"/>
          <p:nvPr/>
        </p:nvSpPr>
        <p:spPr>
          <a:xfrm>
            <a:off x="5478328" y="979415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 – corporations organized under act of of congress federal credit unions and national farm assoc.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0A5ED-03EB-89E1-FF0E-0A7A6A086730}"/>
              </a:ext>
            </a:extLst>
          </p:cNvPr>
          <p:cNvSpPr txBox="1"/>
          <p:nvPr/>
        </p:nvSpPr>
        <p:spPr>
          <a:xfrm>
            <a:off x="10293694" y="883223"/>
            <a:ext cx="195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2- title holding corporations for exempt organizations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C24EE-39C7-97FD-E763-173302FFFF99}"/>
              </a:ext>
            </a:extLst>
          </p:cNvPr>
          <p:cNvSpPr txBox="1"/>
          <p:nvPr/>
        </p:nvSpPr>
        <p:spPr>
          <a:xfrm>
            <a:off x="345962" y="1099091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Civic Leagues, Social Welfare Organizations, and Local Associations of Employees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D60F2-004D-9EA3-901F-43AC1A4709CD}"/>
              </a:ext>
            </a:extLst>
          </p:cNvPr>
          <p:cNvSpPr txBox="1"/>
          <p:nvPr/>
        </p:nvSpPr>
        <p:spPr>
          <a:xfrm>
            <a:off x="5417800" y="6466135"/>
            <a:ext cx="3467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Labor, Agricultural and Horticultural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F1503-2E56-1E06-95E2-C0803912932B}"/>
              </a:ext>
            </a:extLst>
          </p:cNvPr>
          <p:cNvSpPr txBox="1"/>
          <p:nvPr/>
        </p:nvSpPr>
        <p:spPr>
          <a:xfrm>
            <a:off x="345962" y="1617817"/>
            <a:ext cx="273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6-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Business Leagues, Chambers of Commerce, Real Estate Boards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11B40-4F41-36AA-029E-7612F9CAFD46}"/>
              </a:ext>
            </a:extLst>
          </p:cNvPr>
          <p:cNvSpPr txBox="1"/>
          <p:nvPr/>
        </p:nvSpPr>
        <p:spPr>
          <a:xfrm>
            <a:off x="338816" y="5476078"/>
            <a:ext cx="2026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7-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and Recreational Clubs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9536B-D99A-A0D8-A5EE-82772DB0B43E}"/>
              </a:ext>
            </a:extLst>
          </p:cNvPr>
          <p:cNvSpPr txBox="1"/>
          <p:nvPr/>
        </p:nvSpPr>
        <p:spPr>
          <a:xfrm>
            <a:off x="7167708" y="6154895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8 -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Fraternal Beneficiary Societies and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1F26-29D1-B03C-34CC-725023781E16}"/>
              </a:ext>
            </a:extLst>
          </p:cNvPr>
          <p:cNvSpPr txBox="1"/>
          <p:nvPr/>
        </p:nvSpPr>
        <p:spPr>
          <a:xfrm>
            <a:off x="8184206" y="3013638"/>
            <a:ext cx="2906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Voluntary Employee Beneficiary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4B90-81A0-9B28-9D78-202CDE3BB8E7}"/>
              </a:ext>
            </a:extLst>
          </p:cNvPr>
          <p:cNvSpPr txBox="1"/>
          <p:nvPr/>
        </p:nvSpPr>
        <p:spPr>
          <a:xfrm>
            <a:off x="271356" y="5687375"/>
            <a:ext cx="3044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10 -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Domestic Fraternal Societies and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91F39-A87D-6826-1775-C9405684C171}"/>
              </a:ext>
            </a:extLst>
          </p:cNvPr>
          <p:cNvSpPr txBox="1"/>
          <p:nvPr/>
        </p:nvSpPr>
        <p:spPr>
          <a:xfrm>
            <a:off x="5387530" y="4390957"/>
            <a:ext cx="2670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11 - t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eachers' Retirement Fund Associations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3CE11-7AE9-FEBD-60E5-E7D130C92512}"/>
              </a:ext>
            </a:extLst>
          </p:cNvPr>
          <p:cNvSpPr txBox="1"/>
          <p:nvPr/>
        </p:nvSpPr>
        <p:spPr>
          <a:xfrm>
            <a:off x="5389697" y="3005007"/>
            <a:ext cx="298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12 - </a:t>
            </a:r>
            <a:r>
              <a:rPr lang="en-US" sz="100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Benevolent Life Insurance Associations, Mutual Ditch or Irrigation Companies, Mutual or </a:t>
            </a:r>
            <a:r>
              <a:rPr lang="en-US" sz="100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4" tooltip="Utility cooperati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Cooperative Telephone Companies</a:t>
            </a:r>
            <a:r>
              <a:rPr lang="en-US" sz="100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and Like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F6159-6F25-C27F-8B4F-5F49476D2716}"/>
              </a:ext>
            </a:extLst>
          </p:cNvPr>
          <p:cNvSpPr txBox="1"/>
          <p:nvPr/>
        </p:nvSpPr>
        <p:spPr>
          <a:xfrm>
            <a:off x="1691714" y="846428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Cemetery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Companies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5F254-C8E2-0B6A-BB21-2E1D0D43DF87}"/>
              </a:ext>
            </a:extLst>
          </p:cNvPr>
          <p:cNvSpPr txBox="1"/>
          <p:nvPr/>
        </p:nvSpPr>
        <p:spPr>
          <a:xfrm>
            <a:off x="1399388" y="4712257"/>
            <a:ext cx="29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State-Chartered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6" tooltip="Credit Union"/>
              </a:rPr>
              <a:t>Credit Unions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Mutual Reserve Funds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50DCA9-2F57-1B51-0266-3ACCD3AA8EA0}"/>
              </a:ext>
            </a:extLst>
          </p:cNvPr>
          <p:cNvSpPr txBox="1"/>
          <p:nvPr/>
        </p:nvSpPr>
        <p:spPr>
          <a:xfrm>
            <a:off x="8286559" y="3352721"/>
            <a:ext cx="3065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Mutual Insurance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Companies or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5A90B2-9029-5308-B133-676A8004DF06}"/>
              </a:ext>
            </a:extLst>
          </p:cNvPr>
          <p:cNvSpPr txBox="1"/>
          <p:nvPr/>
        </p:nvSpPr>
        <p:spPr>
          <a:xfrm>
            <a:off x="-62960" y="3639378"/>
            <a:ext cx="35237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16 -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Cooperative Organizations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to Finance Crop Operations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F05CC4-1ECA-1C52-0D27-9AA7E8BD5771}"/>
              </a:ext>
            </a:extLst>
          </p:cNvPr>
          <p:cNvSpPr txBox="1"/>
          <p:nvPr/>
        </p:nvSpPr>
        <p:spPr>
          <a:xfrm>
            <a:off x="5417800" y="3726410"/>
            <a:ext cx="2908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Supplemental Unemployment Benefit Trusts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9FE400-FBAA-F9AD-97D6-D3477467C5F6}"/>
              </a:ext>
            </a:extLst>
          </p:cNvPr>
          <p:cNvSpPr txBox="1"/>
          <p:nvPr/>
        </p:nvSpPr>
        <p:spPr>
          <a:xfrm>
            <a:off x="5349563" y="4666091"/>
            <a:ext cx="4054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18.-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Employee Funded Pension Trust (created before June 25, 1959)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1E2FD-9F68-FE53-6318-0B8A014E9B81}"/>
              </a:ext>
            </a:extLst>
          </p:cNvPr>
          <p:cNvSpPr txBox="1"/>
          <p:nvPr/>
        </p:nvSpPr>
        <p:spPr>
          <a:xfrm>
            <a:off x="245740" y="5987030"/>
            <a:ext cx="324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Post or Organization of Past or Present Members of the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9" tooltip="United States Armed For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Armed Forces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866DC-D540-8339-926A-FAE6E61C04D3}"/>
              </a:ext>
            </a:extLst>
          </p:cNvPr>
          <p:cNvSpPr txBox="1"/>
          <p:nvPr/>
        </p:nvSpPr>
        <p:spPr>
          <a:xfrm>
            <a:off x="10028627" y="5612384"/>
            <a:ext cx="275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20 -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Group Legal Services Plan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5BE4CC-6586-51E6-4A5F-4DAF0253851B}"/>
              </a:ext>
            </a:extLst>
          </p:cNvPr>
          <p:cNvSpPr txBox="1"/>
          <p:nvPr/>
        </p:nvSpPr>
        <p:spPr>
          <a:xfrm>
            <a:off x="7966516" y="2688042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21 -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 Lung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Benefit Trusts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66B1C-ACEC-FC08-69B3-46B6B85278E1}"/>
              </a:ext>
            </a:extLst>
          </p:cNvPr>
          <p:cNvSpPr txBox="1"/>
          <p:nvPr/>
        </p:nvSpPr>
        <p:spPr>
          <a:xfrm>
            <a:off x="7966516" y="1999458"/>
            <a:ext cx="237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22 -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Withdrawal Liability Payment Fund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A5E8E-811D-B9A3-DD71-9C19C1E06A3C}"/>
              </a:ext>
            </a:extLst>
          </p:cNvPr>
          <p:cNvSpPr txBox="1"/>
          <p:nvPr/>
        </p:nvSpPr>
        <p:spPr>
          <a:xfrm>
            <a:off x="5417800" y="6140919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Veterans Organizations</a:t>
            </a:r>
            <a:r>
              <a:rPr lang="en-US" sz="1000" b="0" i="0" u="none" strike="noStrike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7A0F1-C2C7-1DEC-2AC0-8039760AD8F1}"/>
              </a:ext>
            </a:extLst>
          </p:cNvPr>
          <p:cNvSpPr txBox="1"/>
          <p:nvPr/>
        </p:nvSpPr>
        <p:spPr>
          <a:xfrm>
            <a:off x="9960276" y="5383806"/>
            <a:ext cx="1963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24 -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Section 4049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2" tooltip="Employee Retirement Income Security A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ERISA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Trusts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F95259-5888-C5CE-0F39-A94056DFA923}"/>
              </a:ext>
            </a:extLst>
          </p:cNvPr>
          <p:cNvSpPr txBox="1"/>
          <p:nvPr/>
        </p:nvSpPr>
        <p:spPr>
          <a:xfrm>
            <a:off x="8013526" y="910875"/>
            <a:ext cx="2418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3" tooltip="Real Prop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 Property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4" tooltip="Title (propert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Title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-Holding Corporations or Trusts with Multiple Parents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21A91-5F77-A857-0754-ECC0022C02D4}"/>
              </a:ext>
            </a:extLst>
          </p:cNvPr>
          <p:cNvSpPr txBox="1"/>
          <p:nvPr/>
        </p:nvSpPr>
        <p:spPr>
          <a:xfrm>
            <a:off x="5478328" y="2451310"/>
            <a:ext cx="2209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26 -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State-Sponsored Organization Providing Health Coverage for High-Risk Individuals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577BE5-F9F7-76EF-37FF-069096AC6BCC}"/>
              </a:ext>
            </a:extLst>
          </p:cNvPr>
          <p:cNvSpPr txBox="1"/>
          <p:nvPr/>
        </p:nvSpPr>
        <p:spPr>
          <a:xfrm>
            <a:off x="5478328" y="1905164"/>
            <a:ext cx="255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27 -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State-Sponsored Workers' Compensation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5" tooltip="Reinsura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Reinsurance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Organization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927F0-2F91-5166-01C1-C15C6C362DF2}"/>
              </a:ext>
            </a:extLst>
          </p:cNvPr>
          <p:cNvSpPr txBox="1"/>
          <p:nvPr/>
        </p:nvSpPr>
        <p:spPr>
          <a:xfrm>
            <a:off x="5352878" y="5032922"/>
            <a:ext cx="303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28 -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National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6" tooltip="Railroad Retirement Bo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Railroad Retirement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Investment Trust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7D6043-C97A-B841-9025-F9FA64028A60}"/>
              </a:ext>
            </a:extLst>
          </p:cNvPr>
          <p:cNvSpPr txBox="1"/>
          <p:nvPr/>
        </p:nvSpPr>
        <p:spPr>
          <a:xfrm>
            <a:off x="7966516" y="2350664"/>
            <a:ext cx="291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Qualified Nonprofit Health Insurance Issuers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E0F7BA-6BBA-56A9-6396-F6651F84BE61}"/>
              </a:ext>
            </a:extLst>
          </p:cNvPr>
          <p:cNvSpPr txBox="1"/>
          <p:nvPr/>
        </p:nvSpPr>
        <p:spPr>
          <a:xfrm>
            <a:off x="220451" y="160656"/>
            <a:ext cx="324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Community and Societal Benefit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DA6D9-DD1F-32EB-9524-9DED757390CE}"/>
              </a:ext>
            </a:extLst>
          </p:cNvPr>
          <p:cNvSpPr txBox="1"/>
          <p:nvPr/>
        </p:nvSpPr>
        <p:spPr>
          <a:xfrm>
            <a:off x="305494" y="2436546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527 – political organizations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F916AD-4D55-51E8-E80F-613581AA6E33}"/>
              </a:ext>
            </a:extLst>
          </p:cNvPr>
          <p:cNvSpPr txBox="1"/>
          <p:nvPr/>
        </p:nvSpPr>
        <p:spPr>
          <a:xfrm>
            <a:off x="236406" y="6407832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501(d) – Religious and apostolic associations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AB85CD-F9E0-3055-B772-639E989E3854}"/>
              </a:ext>
            </a:extLst>
          </p:cNvPr>
          <p:cNvSpPr txBox="1"/>
          <p:nvPr/>
        </p:nvSpPr>
        <p:spPr>
          <a:xfrm>
            <a:off x="30437" y="3933828"/>
            <a:ext cx="2871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 501(e) – Cooperative hospital service organizations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BCB71-BF65-8EC9-331E-746804CCFB8A}"/>
              </a:ext>
            </a:extLst>
          </p:cNvPr>
          <p:cNvSpPr txBox="1"/>
          <p:nvPr/>
        </p:nvSpPr>
        <p:spPr>
          <a:xfrm>
            <a:off x="35909" y="4247443"/>
            <a:ext cx="330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501(f) – Cooperative service organizations of operating educational organizations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418CDE-231E-1B9F-A02A-9B59EC2BD203}"/>
              </a:ext>
            </a:extLst>
          </p:cNvPr>
          <p:cNvSpPr txBox="1"/>
          <p:nvPr/>
        </p:nvSpPr>
        <p:spPr>
          <a:xfrm>
            <a:off x="1701867" y="4471480"/>
            <a:ext cx="1731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 501(n) – Charitable risk pools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53FF1C-983F-D652-FEEE-411F97089729}"/>
              </a:ext>
            </a:extLst>
          </p:cNvPr>
          <p:cNvSpPr txBox="1"/>
          <p:nvPr/>
        </p:nvSpPr>
        <p:spPr>
          <a:xfrm>
            <a:off x="256618" y="604685"/>
            <a:ext cx="759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General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7D57DF-BFC8-37D5-7336-F7BFF42633F9}"/>
              </a:ext>
            </a:extLst>
          </p:cNvPr>
          <p:cNvSpPr txBox="1"/>
          <p:nvPr/>
        </p:nvSpPr>
        <p:spPr>
          <a:xfrm>
            <a:off x="291319" y="90112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 – regular nonprofits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514B85-E9E1-0FCF-6AC0-B7C5F962C8F3}"/>
              </a:ext>
            </a:extLst>
          </p:cNvPr>
          <p:cNvSpPr txBox="1"/>
          <p:nvPr/>
        </p:nvSpPr>
        <p:spPr>
          <a:xfrm>
            <a:off x="8080364" y="4327008"/>
            <a:ext cx="270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529 plan – qualified state-sponsored tuition programs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F9093F-F3D6-95EF-314F-B1FA2D3ABE4D}"/>
              </a:ext>
            </a:extLst>
          </p:cNvPr>
          <p:cNvSpPr txBox="1"/>
          <p:nvPr/>
        </p:nvSpPr>
        <p:spPr>
          <a:xfrm>
            <a:off x="256065" y="2075335"/>
            <a:ext cx="75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Political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72737A-E0E0-553A-3F32-5821FCCA2A2F}"/>
              </a:ext>
            </a:extLst>
          </p:cNvPr>
          <p:cNvSpPr txBox="1"/>
          <p:nvPr/>
        </p:nvSpPr>
        <p:spPr>
          <a:xfrm>
            <a:off x="267725" y="5161406"/>
            <a:ext cx="202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Membership Association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7BFDB-E55C-0162-D7AE-BB7D70F15476}"/>
              </a:ext>
            </a:extLst>
          </p:cNvPr>
          <p:cNvSpPr txBox="1"/>
          <p:nvPr/>
        </p:nvSpPr>
        <p:spPr>
          <a:xfrm>
            <a:off x="5498792" y="200417"/>
            <a:ext cx="28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Mutual Membership Benefit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D9F67-A35E-940E-7AA4-3ADEDC72B690}"/>
              </a:ext>
            </a:extLst>
          </p:cNvPr>
          <p:cNvSpPr txBox="1"/>
          <p:nvPr/>
        </p:nvSpPr>
        <p:spPr>
          <a:xfrm>
            <a:off x="5478329" y="705907"/>
            <a:ext cx="106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Corporation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3FDB84-4031-E2B8-DAD4-9E29A965BBD5}"/>
              </a:ext>
            </a:extLst>
          </p:cNvPr>
          <p:cNvSpPr txBox="1"/>
          <p:nvPr/>
        </p:nvSpPr>
        <p:spPr>
          <a:xfrm>
            <a:off x="5478328" y="1539311"/>
            <a:ext cx="89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Insurance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9C7444-77A7-6AED-827D-9527B8AA5BFE}"/>
              </a:ext>
            </a:extLst>
          </p:cNvPr>
          <p:cNvSpPr txBox="1"/>
          <p:nvPr/>
        </p:nvSpPr>
        <p:spPr>
          <a:xfrm>
            <a:off x="5387530" y="5782099"/>
            <a:ext cx="1747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Special Interest MMB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54A4B-2B9D-6FE2-EFF6-82BA84A0E651}"/>
              </a:ext>
            </a:extLst>
          </p:cNvPr>
          <p:cNvSpPr txBox="1"/>
          <p:nvPr/>
        </p:nvSpPr>
        <p:spPr>
          <a:xfrm>
            <a:off x="5387530" y="4052006"/>
            <a:ext cx="317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Pension/Retirement/Incentivized Savings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15B167-49E9-CD30-357A-BF663EEE69FD}"/>
              </a:ext>
            </a:extLst>
          </p:cNvPr>
          <p:cNvSpPr txBox="1"/>
          <p:nvPr/>
        </p:nvSpPr>
        <p:spPr>
          <a:xfrm>
            <a:off x="245740" y="3268988"/>
            <a:ext cx="398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Community Ownership and Cooperative Operation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6BD82F-D9AD-044C-4AE2-C7B0ADD7C09D}"/>
              </a:ext>
            </a:extLst>
          </p:cNvPr>
          <p:cNvSpPr txBox="1"/>
          <p:nvPr/>
        </p:nvSpPr>
        <p:spPr>
          <a:xfrm>
            <a:off x="306086" y="2687649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Civic Leagues, Social Welfare Organizations, and Local Associations of Employees</a:t>
            </a:r>
            <a:endParaRPr 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C84495-F552-DF5C-96EE-BE30E0BF3717}"/>
              </a:ext>
            </a:extLst>
          </p:cNvPr>
          <p:cNvSpPr txBox="1"/>
          <p:nvPr/>
        </p:nvSpPr>
        <p:spPr>
          <a:xfrm>
            <a:off x="10203194" y="506191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Defunct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C46386-981E-BCB9-9D7A-A65D2CB5CE33}"/>
              </a:ext>
            </a:extLst>
          </p:cNvPr>
          <p:cNvSpPr txBox="1"/>
          <p:nvPr/>
        </p:nvSpPr>
        <p:spPr>
          <a:xfrm>
            <a:off x="2192874" y="1466176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501k – Child care orgs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0C0219-22FE-AF25-C130-757C3E095EE5}"/>
              </a:ext>
            </a:extLst>
          </p:cNvPr>
          <p:cNvSpPr txBox="1"/>
          <p:nvPr/>
        </p:nvSpPr>
        <p:spPr>
          <a:xfrm>
            <a:off x="117548" y="4632813"/>
            <a:ext cx="129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521- farmer coops</a:t>
            </a:r>
          </a:p>
        </p:txBody>
      </p:sp>
    </p:spTree>
    <p:extLst>
      <p:ext uri="{BB962C8B-B14F-4D97-AF65-F5344CB8AC3E}">
        <p14:creationId xmlns:p14="http://schemas.microsoft.com/office/powerpoint/2010/main" val="314297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D3E9CCB-AEDC-494B-F847-1CA73FC9D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8" y="883202"/>
            <a:ext cx="7772400" cy="4170808"/>
          </a:xfrm>
          <a:prstGeom prst="rect">
            <a:avLst/>
          </a:prstGeom>
        </p:spPr>
      </p:pic>
      <p:pic>
        <p:nvPicPr>
          <p:cNvPr id="13" name="Picture 12" descr="A screenshot of a math test&#10;&#10;Description automatically generated">
            <a:extLst>
              <a:ext uri="{FF2B5EF4-FFF2-40B4-BE49-F238E27FC236}">
                <a16:creationId xmlns:a16="http://schemas.microsoft.com/office/drawing/2014/main" id="{CB2CD965-6452-3AE4-1457-958FD05C7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3" y="1276486"/>
            <a:ext cx="3613703" cy="37775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732BC6-1DE1-32E4-612C-74D87A7ECDBE}"/>
              </a:ext>
            </a:extLst>
          </p:cNvPr>
          <p:cNvSpPr/>
          <p:nvPr/>
        </p:nvSpPr>
        <p:spPr>
          <a:xfrm>
            <a:off x="2789798" y="2323074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A0D7E6-03DB-7523-D0DF-D1772D92EC1E}"/>
              </a:ext>
            </a:extLst>
          </p:cNvPr>
          <p:cNvSpPr/>
          <p:nvPr/>
        </p:nvSpPr>
        <p:spPr>
          <a:xfrm>
            <a:off x="2789798" y="435594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D47FB-D340-D32A-6C91-732C4E1B16A9}"/>
              </a:ext>
            </a:extLst>
          </p:cNvPr>
          <p:cNvSpPr/>
          <p:nvPr/>
        </p:nvSpPr>
        <p:spPr>
          <a:xfrm>
            <a:off x="7026720" y="242627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24F-D6CF-FEB7-02BF-BA2B01FA211C}"/>
              </a:ext>
            </a:extLst>
          </p:cNvPr>
          <p:cNvSpPr/>
          <p:nvPr/>
        </p:nvSpPr>
        <p:spPr>
          <a:xfrm>
            <a:off x="7110083" y="435594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829714-9D0B-C889-04A3-075C2183F695}"/>
              </a:ext>
            </a:extLst>
          </p:cNvPr>
          <p:cNvSpPr/>
          <p:nvPr/>
        </p:nvSpPr>
        <p:spPr>
          <a:xfrm>
            <a:off x="1947719" y="2789628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A50BE-74F7-FCBC-573A-28A6F4879038}"/>
              </a:ext>
            </a:extLst>
          </p:cNvPr>
          <p:cNvSpPr/>
          <p:nvPr/>
        </p:nvSpPr>
        <p:spPr>
          <a:xfrm>
            <a:off x="1947719" y="2556351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0EF33-6E54-0F33-E608-7ED2C01789F1}"/>
              </a:ext>
            </a:extLst>
          </p:cNvPr>
          <p:cNvSpPr/>
          <p:nvPr/>
        </p:nvSpPr>
        <p:spPr>
          <a:xfrm>
            <a:off x="6369743" y="2909045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924E17-B912-06C1-92C5-A9066A1B196F}"/>
              </a:ext>
            </a:extLst>
          </p:cNvPr>
          <p:cNvSpPr/>
          <p:nvPr/>
        </p:nvSpPr>
        <p:spPr>
          <a:xfrm>
            <a:off x="6369743" y="2675768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B80D-AB0F-9F13-6FAE-8739A07B315D}"/>
              </a:ext>
            </a:extLst>
          </p:cNvPr>
          <p:cNvSpPr/>
          <p:nvPr/>
        </p:nvSpPr>
        <p:spPr>
          <a:xfrm>
            <a:off x="6369743" y="478554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1EDCE0-5A77-CFDF-7522-72C4D195A242}"/>
              </a:ext>
            </a:extLst>
          </p:cNvPr>
          <p:cNvSpPr/>
          <p:nvPr/>
        </p:nvSpPr>
        <p:spPr>
          <a:xfrm>
            <a:off x="6369743" y="455226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310F59-2233-CD85-97EB-A4E43B0F36A5}"/>
              </a:ext>
            </a:extLst>
          </p:cNvPr>
          <p:cNvSpPr/>
          <p:nvPr/>
        </p:nvSpPr>
        <p:spPr>
          <a:xfrm>
            <a:off x="1990082" y="482250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36324-DE9A-C212-1C55-8B36A31218BC}"/>
              </a:ext>
            </a:extLst>
          </p:cNvPr>
          <p:cNvSpPr/>
          <p:nvPr/>
        </p:nvSpPr>
        <p:spPr>
          <a:xfrm>
            <a:off x="1990082" y="458922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67DC12-A0EA-EB0C-8909-3C6CCDE32CDE}"/>
              </a:ext>
            </a:extLst>
          </p:cNvPr>
          <p:cNvSpPr/>
          <p:nvPr/>
        </p:nvSpPr>
        <p:spPr>
          <a:xfrm>
            <a:off x="7955154" y="481370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C9107-384B-CF23-37AB-0F5C25CF4CB6}"/>
              </a:ext>
            </a:extLst>
          </p:cNvPr>
          <p:cNvSpPr/>
          <p:nvPr/>
        </p:nvSpPr>
        <p:spPr>
          <a:xfrm>
            <a:off x="7955154" y="458042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FED371-9F3F-F573-C510-4900457B0875}"/>
              </a:ext>
            </a:extLst>
          </p:cNvPr>
          <p:cNvSpPr/>
          <p:nvPr/>
        </p:nvSpPr>
        <p:spPr>
          <a:xfrm>
            <a:off x="3740083" y="481370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36F38-65F9-1A01-339E-CB87AA06B98D}"/>
              </a:ext>
            </a:extLst>
          </p:cNvPr>
          <p:cNvSpPr/>
          <p:nvPr/>
        </p:nvSpPr>
        <p:spPr>
          <a:xfrm>
            <a:off x="3740083" y="458042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8B239-BC84-8425-91CE-ADF6930E1D0C}"/>
              </a:ext>
            </a:extLst>
          </p:cNvPr>
          <p:cNvSpPr/>
          <p:nvPr/>
        </p:nvSpPr>
        <p:spPr>
          <a:xfrm>
            <a:off x="3740083" y="2789628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5B3BBC-1FE0-DEA4-612B-DB7D58100100}"/>
              </a:ext>
            </a:extLst>
          </p:cNvPr>
          <p:cNvSpPr/>
          <p:nvPr/>
        </p:nvSpPr>
        <p:spPr>
          <a:xfrm>
            <a:off x="3740083" y="2556351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54F2-0B91-B901-C532-BD4B57B78EF1}"/>
              </a:ext>
            </a:extLst>
          </p:cNvPr>
          <p:cNvSpPr/>
          <p:nvPr/>
        </p:nvSpPr>
        <p:spPr>
          <a:xfrm>
            <a:off x="7886578" y="292911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594D45-578A-6809-625B-295F0D3B74CB}"/>
              </a:ext>
            </a:extLst>
          </p:cNvPr>
          <p:cNvSpPr/>
          <p:nvPr/>
        </p:nvSpPr>
        <p:spPr>
          <a:xfrm>
            <a:off x="7886578" y="269583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485DE-7D74-A372-667E-C16CC91B58D2}"/>
              </a:ext>
            </a:extLst>
          </p:cNvPr>
          <p:cNvSpPr txBox="1"/>
          <p:nvPr/>
        </p:nvSpPr>
        <p:spPr>
          <a:xfrm>
            <a:off x="811027" y="5568080"/>
            <a:ext cx="1070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can’t verify anything when IRS DEDUCTIBILITY == 0. Most of the misclassifications are coming from this case.</a:t>
            </a:r>
          </a:p>
        </p:txBody>
      </p:sp>
    </p:spTree>
    <p:extLst>
      <p:ext uri="{BB962C8B-B14F-4D97-AF65-F5344CB8AC3E}">
        <p14:creationId xmlns:p14="http://schemas.microsoft.com/office/powerpoint/2010/main" val="344677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9DA2-9259-6FB8-77FB-B516D3E4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Tabs with Urban’s BMF</a:t>
            </a:r>
          </a:p>
        </p:txBody>
      </p:sp>
    </p:spTree>
    <p:extLst>
      <p:ext uri="{BB962C8B-B14F-4D97-AF65-F5344CB8AC3E}">
        <p14:creationId xmlns:p14="http://schemas.microsoft.com/office/powerpoint/2010/main" val="261308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1196CDF3-6E81-EC24-5A11-857656C9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77" y="2031629"/>
            <a:ext cx="3698697" cy="404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68E39-9533-BED3-F845-521E542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BMF: FRCD vs Ours: Required_990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D55A52E-7260-9571-DDC1-473557DD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16" y="2198132"/>
            <a:ext cx="4762658" cy="1608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C8457-9D41-E745-79B8-EA2A19BB148F}"/>
              </a:ext>
            </a:extLst>
          </p:cNvPr>
          <p:cNvSpPr txBox="1"/>
          <p:nvPr/>
        </p:nvSpPr>
        <p:spPr>
          <a:xfrm>
            <a:off x="6321287" y="1828800"/>
            <a:ext cx="122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Bmf</a:t>
            </a:r>
            <a:r>
              <a:rPr lang="en-US" dirty="0"/>
              <a:t>: FRCD </a:t>
            </a:r>
          </a:p>
        </p:txBody>
      </p: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1E0337B-2E6B-5934-B072-DF2DB103F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9" y="1604014"/>
            <a:ext cx="4704034" cy="602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C6ACF2-3B97-C8CD-04CD-7C977F2D3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490" y="4341533"/>
            <a:ext cx="5464313" cy="625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8DFC1A-5A51-5616-EB2C-2BF1F5935BE7}"/>
              </a:ext>
            </a:extLst>
          </p:cNvPr>
          <p:cNvSpPr txBox="1"/>
          <p:nvPr/>
        </p:nvSpPr>
        <p:spPr>
          <a:xfrm>
            <a:off x="6096000" y="3958245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Ours: Required_990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999A9-DDD4-6AF0-FC91-B15C31F8292D}"/>
              </a:ext>
            </a:extLst>
          </p:cNvPr>
          <p:cNvSpPr txBox="1"/>
          <p:nvPr/>
        </p:nvSpPr>
        <p:spPr>
          <a:xfrm>
            <a:off x="702365" y="6215270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9F47-15E6-0833-0FF3-77BD323254FC}"/>
              </a:ext>
            </a:extLst>
          </p:cNvPr>
          <p:cNvSpPr/>
          <p:nvPr/>
        </p:nvSpPr>
        <p:spPr>
          <a:xfrm>
            <a:off x="1736035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028B5-7FB4-6290-80CA-1E88713C6A0D}"/>
              </a:ext>
            </a:extLst>
          </p:cNvPr>
          <p:cNvSpPr/>
          <p:nvPr/>
        </p:nvSpPr>
        <p:spPr>
          <a:xfrm>
            <a:off x="2875722" y="3328423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7F9B4-7365-E9D5-E030-FB2FC331BD57}"/>
              </a:ext>
            </a:extLst>
          </p:cNvPr>
          <p:cNvSpPr/>
          <p:nvPr/>
        </p:nvSpPr>
        <p:spPr>
          <a:xfrm>
            <a:off x="2875722" y="357358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75AB3-9740-E9ED-A44A-DCD78D343C88}"/>
              </a:ext>
            </a:extLst>
          </p:cNvPr>
          <p:cNvSpPr/>
          <p:nvPr/>
        </p:nvSpPr>
        <p:spPr>
          <a:xfrm>
            <a:off x="2875722" y="380694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874E9-DE00-BC49-916A-6FA868860B04}"/>
              </a:ext>
            </a:extLst>
          </p:cNvPr>
          <p:cNvSpPr/>
          <p:nvPr/>
        </p:nvSpPr>
        <p:spPr>
          <a:xfrm>
            <a:off x="1736034" y="2657060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967DE-A5F3-7FDE-B361-A65FD7BD6EF5}"/>
              </a:ext>
            </a:extLst>
          </p:cNvPr>
          <p:cNvSpPr/>
          <p:nvPr/>
        </p:nvSpPr>
        <p:spPr>
          <a:xfrm>
            <a:off x="1736033" y="2888972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2C8A4-07E3-4091-3733-48B5260ADF23}"/>
              </a:ext>
            </a:extLst>
          </p:cNvPr>
          <p:cNvSpPr/>
          <p:nvPr/>
        </p:nvSpPr>
        <p:spPr>
          <a:xfrm>
            <a:off x="1749282" y="3132344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6D5EE-A86C-19A7-4FA4-63537B96C446}"/>
              </a:ext>
            </a:extLst>
          </p:cNvPr>
          <p:cNvSpPr/>
          <p:nvPr/>
        </p:nvSpPr>
        <p:spPr>
          <a:xfrm>
            <a:off x="2875721" y="4052111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66C85-8CE8-4A6B-E31B-D33A4EC43D94}"/>
              </a:ext>
            </a:extLst>
          </p:cNvPr>
          <p:cNvSpPr/>
          <p:nvPr/>
        </p:nvSpPr>
        <p:spPr>
          <a:xfrm>
            <a:off x="2886115" y="4297275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B5BACF-5774-2A15-F2C2-D141A6AB73FE}"/>
              </a:ext>
            </a:extLst>
          </p:cNvPr>
          <p:cNvSpPr/>
          <p:nvPr/>
        </p:nvSpPr>
        <p:spPr>
          <a:xfrm>
            <a:off x="2896510" y="4583757"/>
            <a:ext cx="668326" cy="258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34A63-0577-6E3D-E72F-96D3EA4945C1}"/>
              </a:ext>
            </a:extLst>
          </p:cNvPr>
          <p:cNvSpPr/>
          <p:nvPr/>
        </p:nvSpPr>
        <p:spPr>
          <a:xfrm>
            <a:off x="1700040" y="475517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BAA55-D71A-FF4C-BF76-8BFBACEBE022}"/>
              </a:ext>
            </a:extLst>
          </p:cNvPr>
          <p:cNvSpPr/>
          <p:nvPr/>
        </p:nvSpPr>
        <p:spPr>
          <a:xfrm>
            <a:off x="3575231" y="474779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A742B-15DE-4620-E260-8785F27813CF}"/>
              </a:ext>
            </a:extLst>
          </p:cNvPr>
          <p:cNvSpPr/>
          <p:nvPr/>
        </p:nvSpPr>
        <p:spPr>
          <a:xfrm>
            <a:off x="3680338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69131D-0587-B599-C2D9-A9A7C69A5C98}"/>
              </a:ext>
            </a:extLst>
          </p:cNvPr>
          <p:cNvSpPr/>
          <p:nvPr/>
        </p:nvSpPr>
        <p:spPr>
          <a:xfrm>
            <a:off x="3575232" y="2657060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2401B-FF7B-5DAF-312A-069FC4CEAC8F}"/>
              </a:ext>
            </a:extLst>
          </p:cNvPr>
          <p:cNvSpPr/>
          <p:nvPr/>
        </p:nvSpPr>
        <p:spPr>
          <a:xfrm>
            <a:off x="3571467" y="2902224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7740B-9D5F-B7E0-C992-3ED5475B915E}"/>
              </a:ext>
            </a:extLst>
          </p:cNvPr>
          <p:cNvSpPr/>
          <p:nvPr/>
        </p:nvSpPr>
        <p:spPr>
          <a:xfrm>
            <a:off x="3564836" y="3135196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C6EE-4AC1-887C-7B98-E8B2FA08CD56}"/>
              </a:ext>
            </a:extLst>
          </p:cNvPr>
          <p:cNvSpPr/>
          <p:nvPr/>
        </p:nvSpPr>
        <p:spPr>
          <a:xfrm>
            <a:off x="3597513" y="5036946"/>
            <a:ext cx="668326" cy="229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25572D-7FD5-FC53-6CBF-6C1279136092}"/>
              </a:ext>
            </a:extLst>
          </p:cNvPr>
          <p:cNvSpPr/>
          <p:nvPr/>
        </p:nvSpPr>
        <p:spPr>
          <a:xfrm>
            <a:off x="1710435" y="5038061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1E694-4831-B82D-2634-8549C9600C2B}"/>
              </a:ext>
            </a:extLst>
          </p:cNvPr>
          <p:cNvSpPr/>
          <p:nvPr/>
        </p:nvSpPr>
        <p:spPr>
          <a:xfrm>
            <a:off x="1707572" y="5272058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7418D-9C35-3750-6731-5F889FB7B017}"/>
              </a:ext>
            </a:extLst>
          </p:cNvPr>
          <p:cNvSpPr/>
          <p:nvPr/>
        </p:nvSpPr>
        <p:spPr>
          <a:xfrm>
            <a:off x="3594650" y="5252714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10F81-F504-1155-0D83-5C0C595DF4F5}"/>
              </a:ext>
            </a:extLst>
          </p:cNvPr>
          <p:cNvSpPr/>
          <p:nvPr/>
        </p:nvSpPr>
        <p:spPr>
          <a:xfrm>
            <a:off x="1705305" y="5479763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CD96E6-1FBE-38D1-5BB4-DBE8172660C3}"/>
              </a:ext>
            </a:extLst>
          </p:cNvPr>
          <p:cNvSpPr/>
          <p:nvPr/>
        </p:nvSpPr>
        <p:spPr>
          <a:xfrm>
            <a:off x="3581855" y="5500125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E2797-16EB-7DC3-DD4B-77CDE9D94CB4}"/>
              </a:ext>
            </a:extLst>
          </p:cNvPr>
          <p:cNvSpPr txBox="1"/>
          <p:nvPr/>
        </p:nvSpPr>
        <p:spPr>
          <a:xfrm>
            <a:off x="5738191" y="6268278"/>
            <a:ext cx="563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Most  of these are classified as they should be</a:t>
            </a:r>
          </a:p>
        </p:txBody>
      </p:sp>
    </p:spTree>
    <p:extLst>
      <p:ext uri="{BB962C8B-B14F-4D97-AF65-F5344CB8AC3E}">
        <p14:creationId xmlns:p14="http://schemas.microsoft.com/office/powerpoint/2010/main" val="31031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screenshot of a computer&#10;&#10;Description automatically generated">
            <a:extLst>
              <a:ext uri="{FF2B5EF4-FFF2-40B4-BE49-F238E27FC236}">
                <a16:creationId xmlns:a16="http://schemas.microsoft.com/office/drawing/2014/main" id="{B4F5D9D8-F6B0-C250-D456-6E9DB3CD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77" y="2031629"/>
            <a:ext cx="3698697" cy="404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68E39-9533-BED3-F845-521E542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BMF: FRCD vs Ours: Required_990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999A9-DDD4-6AF0-FC91-B15C31F8292D}"/>
              </a:ext>
            </a:extLst>
          </p:cNvPr>
          <p:cNvSpPr txBox="1"/>
          <p:nvPr/>
        </p:nvSpPr>
        <p:spPr>
          <a:xfrm>
            <a:off x="702365" y="6215270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9F47-15E6-0833-0FF3-77BD323254FC}"/>
              </a:ext>
            </a:extLst>
          </p:cNvPr>
          <p:cNvSpPr/>
          <p:nvPr/>
        </p:nvSpPr>
        <p:spPr>
          <a:xfrm>
            <a:off x="1736035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028B5-7FB4-6290-80CA-1E88713C6A0D}"/>
              </a:ext>
            </a:extLst>
          </p:cNvPr>
          <p:cNvSpPr/>
          <p:nvPr/>
        </p:nvSpPr>
        <p:spPr>
          <a:xfrm>
            <a:off x="2875722" y="3328423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7F9B4-7365-E9D5-E030-FB2FC331BD57}"/>
              </a:ext>
            </a:extLst>
          </p:cNvPr>
          <p:cNvSpPr/>
          <p:nvPr/>
        </p:nvSpPr>
        <p:spPr>
          <a:xfrm>
            <a:off x="2875722" y="357358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75AB3-9740-E9ED-A44A-DCD78D343C88}"/>
              </a:ext>
            </a:extLst>
          </p:cNvPr>
          <p:cNvSpPr/>
          <p:nvPr/>
        </p:nvSpPr>
        <p:spPr>
          <a:xfrm>
            <a:off x="2875722" y="380694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874E9-DE00-BC49-916A-6FA868860B04}"/>
              </a:ext>
            </a:extLst>
          </p:cNvPr>
          <p:cNvSpPr/>
          <p:nvPr/>
        </p:nvSpPr>
        <p:spPr>
          <a:xfrm>
            <a:off x="1736034" y="2657060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967DE-A5F3-7FDE-B361-A65FD7BD6EF5}"/>
              </a:ext>
            </a:extLst>
          </p:cNvPr>
          <p:cNvSpPr/>
          <p:nvPr/>
        </p:nvSpPr>
        <p:spPr>
          <a:xfrm>
            <a:off x="1736033" y="2888972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2C8A4-07E3-4091-3733-48B5260ADF23}"/>
              </a:ext>
            </a:extLst>
          </p:cNvPr>
          <p:cNvSpPr/>
          <p:nvPr/>
        </p:nvSpPr>
        <p:spPr>
          <a:xfrm>
            <a:off x="1749282" y="3132344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6D5EE-A86C-19A7-4FA4-63537B96C446}"/>
              </a:ext>
            </a:extLst>
          </p:cNvPr>
          <p:cNvSpPr/>
          <p:nvPr/>
        </p:nvSpPr>
        <p:spPr>
          <a:xfrm>
            <a:off x="2875721" y="4052111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66C85-8CE8-4A6B-E31B-D33A4EC43D94}"/>
              </a:ext>
            </a:extLst>
          </p:cNvPr>
          <p:cNvSpPr/>
          <p:nvPr/>
        </p:nvSpPr>
        <p:spPr>
          <a:xfrm>
            <a:off x="2886115" y="4297275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B5BACF-5774-2A15-F2C2-D141A6AB73FE}"/>
              </a:ext>
            </a:extLst>
          </p:cNvPr>
          <p:cNvSpPr/>
          <p:nvPr/>
        </p:nvSpPr>
        <p:spPr>
          <a:xfrm>
            <a:off x="2896510" y="4583757"/>
            <a:ext cx="668326" cy="258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34A63-0577-6E3D-E72F-96D3EA4945C1}"/>
              </a:ext>
            </a:extLst>
          </p:cNvPr>
          <p:cNvSpPr/>
          <p:nvPr/>
        </p:nvSpPr>
        <p:spPr>
          <a:xfrm>
            <a:off x="1700040" y="475517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BAA55-D71A-FF4C-BF76-8BFBACEBE022}"/>
              </a:ext>
            </a:extLst>
          </p:cNvPr>
          <p:cNvSpPr/>
          <p:nvPr/>
        </p:nvSpPr>
        <p:spPr>
          <a:xfrm>
            <a:off x="3575231" y="474779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A742B-15DE-4620-E260-8785F27813CF}"/>
              </a:ext>
            </a:extLst>
          </p:cNvPr>
          <p:cNvSpPr/>
          <p:nvPr/>
        </p:nvSpPr>
        <p:spPr>
          <a:xfrm>
            <a:off x="3680338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69131D-0587-B599-C2D9-A9A7C69A5C98}"/>
              </a:ext>
            </a:extLst>
          </p:cNvPr>
          <p:cNvSpPr/>
          <p:nvPr/>
        </p:nvSpPr>
        <p:spPr>
          <a:xfrm>
            <a:off x="3575232" y="2657060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2401B-FF7B-5DAF-312A-069FC4CEAC8F}"/>
              </a:ext>
            </a:extLst>
          </p:cNvPr>
          <p:cNvSpPr/>
          <p:nvPr/>
        </p:nvSpPr>
        <p:spPr>
          <a:xfrm>
            <a:off x="3571467" y="2902224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7740B-9D5F-B7E0-C992-3ED5475B915E}"/>
              </a:ext>
            </a:extLst>
          </p:cNvPr>
          <p:cNvSpPr/>
          <p:nvPr/>
        </p:nvSpPr>
        <p:spPr>
          <a:xfrm>
            <a:off x="3564836" y="3135196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C6EE-4AC1-887C-7B98-E8B2FA08CD56}"/>
              </a:ext>
            </a:extLst>
          </p:cNvPr>
          <p:cNvSpPr/>
          <p:nvPr/>
        </p:nvSpPr>
        <p:spPr>
          <a:xfrm>
            <a:off x="3597513" y="5036946"/>
            <a:ext cx="668326" cy="229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25572D-7FD5-FC53-6CBF-6C1279136092}"/>
              </a:ext>
            </a:extLst>
          </p:cNvPr>
          <p:cNvSpPr/>
          <p:nvPr/>
        </p:nvSpPr>
        <p:spPr>
          <a:xfrm>
            <a:off x="1710435" y="5038061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1E694-4831-B82D-2634-8549C9600C2B}"/>
              </a:ext>
            </a:extLst>
          </p:cNvPr>
          <p:cNvSpPr/>
          <p:nvPr/>
        </p:nvSpPr>
        <p:spPr>
          <a:xfrm>
            <a:off x="1707572" y="5272058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7418D-9C35-3750-6731-5F889FB7B017}"/>
              </a:ext>
            </a:extLst>
          </p:cNvPr>
          <p:cNvSpPr/>
          <p:nvPr/>
        </p:nvSpPr>
        <p:spPr>
          <a:xfrm>
            <a:off x="3594650" y="5252714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10F81-F504-1155-0D83-5C0C595DF4F5}"/>
              </a:ext>
            </a:extLst>
          </p:cNvPr>
          <p:cNvSpPr/>
          <p:nvPr/>
        </p:nvSpPr>
        <p:spPr>
          <a:xfrm>
            <a:off x="1705305" y="5479763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CD96E6-1FBE-38D1-5BB4-DBE8172660C3}"/>
              </a:ext>
            </a:extLst>
          </p:cNvPr>
          <p:cNvSpPr/>
          <p:nvPr/>
        </p:nvSpPr>
        <p:spPr>
          <a:xfrm>
            <a:off x="3581855" y="5500125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E3873-7871-A6E2-C863-930DCA6E2E7C}"/>
              </a:ext>
            </a:extLst>
          </p:cNvPr>
          <p:cNvSpPr/>
          <p:nvPr/>
        </p:nvSpPr>
        <p:spPr>
          <a:xfrm>
            <a:off x="2994991" y="2319130"/>
            <a:ext cx="599659" cy="569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D94293-25A9-C269-E390-749A624E494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594650" y="2067339"/>
            <a:ext cx="2501350" cy="53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number with black numbers&#10;&#10;Description automatically generated">
            <a:extLst>
              <a:ext uri="{FF2B5EF4-FFF2-40B4-BE49-F238E27FC236}">
                <a16:creationId xmlns:a16="http://schemas.microsoft.com/office/drawing/2014/main" id="{3CC83362-DB10-91CA-9E76-8720D79E0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49" y="1457580"/>
            <a:ext cx="1104900" cy="50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EF3C09-A5E6-5738-9764-AC078B715EAE}"/>
              </a:ext>
            </a:extLst>
          </p:cNvPr>
          <p:cNvSpPr txBox="1"/>
          <p:nvPr/>
        </p:nvSpPr>
        <p:spPr>
          <a:xfrm>
            <a:off x="6172294" y="163557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1: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06CBE9-2636-D79D-5282-EBD6D53971C5}"/>
              </a:ext>
            </a:extLst>
          </p:cNvPr>
          <p:cNvSpPr txBox="1"/>
          <p:nvPr/>
        </p:nvSpPr>
        <p:spPr>
          <a:xfrm>
            <a:off x="8861706" y="142684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2: </a:t>
            </a:r>
          </a:p>
        </p:txBody>
      </p:sp>
      <p:pic>
        <p:nvPicPr>
          <p:cNvPr id="45" name="Picture 44" descr="A number with black numbers&#10;&#10;Description automatically generated">
            <a:extLst>
              <a:ext uri="{FF2B5EF4-FFF2-40B4-BE49-F238E27FC236}">
                <a16:creationId xmlns:a16="http://schemas.microsoft.com/office/drawing/2014/main" id="{F4DF1BDE-EAAB-BD83-A68D-26ABC42B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9" y="1438006"/>
            <a:ext cx="1587500" cy="584200"/>
          </a:xfrm>
          <a:prstGeom prst="rect">
            <a:avLst/>
          </a:prstGeom>
        </p:spPr>
      </p:pic>
      <p:pic>
        <p:nvPicPr>
          <p:cNvPr id="47" name="Picture 46" descr="A close-up of a number&#10;&#10;Description automatically generated">
            <a:extLst>
              <a:ext uri="{FF2B5EF4-FFF2-40B4-BE49-F238E27FC236}">
                <a16:creationId xmlns:a16="http://schemas.microsoft.com/office/drawing/2014/main" id="{E28A7FF9-21FF-B3A3-1697-6DE003D51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580" y="2703974"/>
            <a:ext cx="1511300" cy="660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56C39E8-387B-7374-DFFE-EF4AC17B50E5}"/>
              </a:ext>
            </a:extLst>
          </p:cNvPr>
          <p:cNvSpPr txBox="1"/>
          <p:nvPr/>
        </p:nvSpPr>
        <p:spPr>
          <a:xfrm>
            <a:off x="6111274" y="27374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Filer:</a:t>
            </a:r>
          </a:p>
        </p:txBody>
      </p:sp>
      <p:pic>
        <p:nvPicPr>
          <p:cNvPr id="50" name="Picture 49" descr="A close-up of a number&#10;&#10;Description automatically generated">
            <a:extLst>
              <a:ext uri="{FF2B5EF4-FFF2-40B4-BE49-F238E27FC236}">
                <a16:creationId xmlns:a16="http://schemas.microsoft.com/office/drawing/2014/main" id="{4F3C0D5B-922B-FCF2-1B07-DE7AC1454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72" y="3355264"/>
            <a:ext cx="3853853" cy="9362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940D50-857F-1FAA-2DC2-C2825D9B30A4}"/>
              </a:ext>
            </a:extLst>
          </p:cNvPr>
          <p:cNvSpPr txBox="1"/>
          <p:nvPr/>
        </p:nvSpPr>
        <p:spPr>
          <a:xfrm>
            <a:off x="5993616" y="336437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E8AB358-96BA-F3DD-B6CF-7DC8CFFF7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620" y="4370394"/>
            <a:ext cx="4762658" cy="55230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B4BBD4-7A9F-24AF-C687-24BC3E1E5768}"/>
              </a:ext>
            </a:extLst>
          </p:cNvPr>
          <p:cNvSpPr txBox="1"/>
          <p:nvPr/>
        </p:nvSpPr>
        <p:spPr>
          <a:xfrm>
            <a:off x="5922562" y="4309363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Level3:</a:t>
            </a:r>
          </a:p>
        </p:txBody>
      </p:sp>
      <p:pic>
        <p:nvPicPr>
          <p:cNvPr id="56" name="Picture 55" descr="A close up of numbers&#10;&#10;Description automatically generated">
            <a:extLst>
              <a:ext uri="{FF2B5EF4-FFF2-40B4-BE49-F238E27FC236}">
                <a16:creationId xmlns:a16="http://schemas.microsoft.com/office/drawing/2014/main" id="{A4DA079F-AB3D-3961-5384-E4890F17D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72" y="5180994"/>
            <a:ext cx="3390900" cy="5715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8E4E341-70AA-96A1-78A6-9A8AAC23F90F}"/>
              </a:ext>
            </a:extLst>
          </p:cNvPr>
          <p:cNvSpPr txBox="1"/>
          <p:nvPr/>
        </p:nvSpPr>
        <p:spPr>
          <a:xfrm>
            <a:off x="4476343" y="4982646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pic>
        <p:nvPicPr>
          <p:cNvPr id="59" name="Picture 58" descr="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D7D41505-F54B-5BE9-0BB3-93CDB087C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3054" y="5816422"/>
            <a:ext cx="736600" cy="622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19E68D5-8F2A-742A-93E6-5D0ACD696BBE}"/>
              </a:ext>
            </a:extLst>
          </p:cNvPr>
          <p:cNvSpPr txBox="1"/>
          <p:nvPr/>
        </p:nvSpPr>
        <p:spPr>
          <a:xfrm>
            <a:off x="4981715" y="581642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5FC68E-9145-7F30-E57F-08E78B91D13B}"/>
              </a:ext>
            </a:extLst>
          </p:cNvPr>
          <p:cNvSpPr txBox="1"/>
          <p:nvPr/>
        </p:nvSpPr>
        <p:spPr>
          <a:xfrm>
            <a:off x="8479998" y="592711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Supporting: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9BE9CD6-4DF8-A122-4976-ED84ABEDCC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7598" y="2210023"/>
            <a:ext cx="4346375" cy="34015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64F23D-FC24-FCB6-E238-4A6EBB096359}"/>
              </a:ext>
            </a:extLst>
          </p:cNvPr>
          <p:cNvSpPr txBox="1"/>
          <p:nvPr/>
        </p:nvSpPr>
        <p:spPr>
          <a:xfrm>
            <a:off x="5883524" y="2200404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SUBSECCD:</a:t>
            </a:r>
          </a:p>
        </p:txBody>
      </p:sp>
      <p:pic>
        <p:nvPicPr>
          <p:cNvPr id="70" name="Picture 69" descr="A close-up of a number&#10;&#10;Description automatically generated">
            <a:extLst>
              <a:ext uri="{FF2B5EF4-FFF2-40B4-BE49-F238E27FC236}">
                <a16:creationId xmlns:a16="http://schemas.microsoft.com/office/drawing/2014/main" id="{8AE004DB-338D-4EEB-D790-E5A97E05F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8951" y="5870575"/>
            <a:ext cx="2082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95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3AA1013E-9307-9B0C-E3DE-3E317ABF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77" y="2031629"/>
            <a:ext cx="3698697" cy="404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68E39-9533-BED3-F845-521E542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BMF: FRCD vs Ours: Required_990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999A9-DDD4-6AF0-FC91-B15C31F8292D}"/>
              </a:ext>
            </a:extLst>
          </p:cNvPr>
          <p:cNvSpPr txBox="1"/>
          <p:nvPr/>
        </p:nvSpPr>
        <p:spPr>
          <a:xfrm>
            <a:off x="702365" y="6215270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9F47-15E6-0833-0FF3-77BD323254FC}"/>
              </a:ext>
            </a:extLst>
          </p:cNvPr>
          <p:cNvSpPr/>
          <p:nvPr/>
        </p:nvSpPr>
        <p:spPr>
          <a:xfrm>
            <a:off x="1736035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028B5-7FB4-6290-80CA-1E88713C6A0D}"/>
              </a:ext>
            </a:extLst>
          </p:cNvPr>
          <p:cNvSpPr/>
          <p:nvPr/>
        </p:nvSpPr>
        <p:spPr>
          <a:xfrm>
            <a:off x="2875722" y="3328423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7F9B4-7365-E9D5-E030-FB2FC331BD57}"/>
              </a:ext>
            </a:extLst>
          </p:cNvPr>
          <p:cNvSpPr/>
          <p:nvPr/>
        </p:nvSpPr>
        <p:spPr>
          <a:xfrm>
            <a:off x="2875722" y="357358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75AB3-9740-E9ED-A44A-DCD78D343C88}"/>
              </a:ext>
            </a:extLst>
          </p:cNvPr>
          <p:cNvSpPr/>
          <p:nvPr/>
        </p:nvSpPr>
        <p:spPr>
          <a:xfrm>
            <a:off x="2875722" y="380694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874E9-DE00-BC49-916A-6FA868860B04}"/>
              </a:ext>
            </a:extLst>
          </p:cNvPr>
          <p:cNvSpPr/>
          <p:nvPr/>
        </p:nvSpPr>
        <p:spPr>
          <a:xfrm>
            <a:off x="1736034" y="2657060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967DE-A5F3-7FDE-B361-A65FD7BD6EF5}"/>
              </a:ext>
            </a:extLst>
          </p:cNvPr>
          <p:cNvSpPr/>
          <p:nvPr/>
        </p:nvSpPr>
        <p:spPr>
          <a:xfrm>
            <a:off x="1736033" y="2888972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2C8A4-07E3-4091-3733-48B5260ADF23}"/>
              </a:ext>
            </a:extLst>
          </p:cNvPr>
          <p:cNvSpPr/>
          <p:nvPr/>
        </p:nvSpPr>
        <p:spPr>
          <a:xfrm>
            <a:off x="1749282" y="3132344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6D5EE-A86C-19A7-4FA4-63537B96C446}"/>
              </a:ext>
            </a:extLst>
          </p:cNvPr>
          <p:cNvSpPr/>
          <p:nvPr/>
        </p:nvSpPr>
        <p:spPr>
          <a:xfrm>
            <a:off x="2875721" y="4052111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66C85-8CE8-4A6B-E31B-D33A4EC43D94}"/>
              </a:ext>
            </a:extLst>
          </p:cNvPr>
          <p:cNvSpPr/>
          <p:nvPr/>
        </p:nvSpPr>
        <p:spPr>
          <a:xfrm>
            <a:off x="2886115" y="4297275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B5BACF-5774-2A15-F2C2-D141A6AB73FE}"/>
              </a:ext>
            </a:extLst>
          </p:cNvPr>
          <p:cNvSpPr/>
          <p:nvPr/>
        </p:nvSpPr>
        <p:spPr>
          <a:xfrm>
            <a:off x="2896510" y="4583757"/>
            <a:ext cx="668326" cy="258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34A63-0577-6E3D-E72F-96D3EA4945C1}"/>
              </a:ext>
            </a:extLst>
          </p:cNvPr>
          <p:cNvSpPr/>
          <p:nvPr/>
        </p:nvSpPr>
        <p:spPr>
          <a:xfrm>
            <a:off x="1700040" y="475517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BAA55-D71A-FF4C-BF76-8BFBACEBE022}"/>
              </a:ext>
            </a:extLst>
          </p:cNvPr>
          <p:cNvSpPr/>
          <p:nvPr/>
        </p:nvSpPr>
        <p:spPr>
          <a:xfrm>
            <a:off x="3575231" y="474779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A742B-15DE-4620-E260-8785F27813CF}"/>
              </a:ext>
            </a:extLst>
          </p:cNvPr>
          <p:cNvSpPr/>
          <p:nvPr/>
        </p:nvSpPr>
        <p:spPr>
          <a:xfrm>
            <a:off x="3680338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69131D-0587-B599-C2D9-A9A7C69A5C98}"/>
              </a:ext>
            </a:extLst>
          </p:cNvPr>
          <p:cNvSpPr/>
          <p:nvPr/>
        </p:nvSpPr>
        <p:spPr>
          <a:xfrm>
            <a:off x="3575232" y="2657060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2401B-FF7B-5DAF-312A-069FC4CEAC8F}"/>
              </a:ext>
            </a:extLst>
          </p:cNvPr>
          <p:cNvSpPr/>
          <p:nvPr/>
        </p:nvSpPr>
        <p:spPr>
          <a:xfrm>
            <a:off x="3571467" y="2902224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7740B-9D5F-B7E0-C992-3ED5475B915E}"/>
              </a:ext>
            </a:extLst>
          </p:cNvPr>
          <p:cNvSpPr/>
          <p:nvPr/>
        </p:nvSpPr>
        <p:spPr>
          <a:xfrm>
            <a:off x="3564836" y="3135196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C6EE-4AC1-887C-7B98-E8B2FA08CD56}"/>
              </a:ext>
            </a:extLst>
          </p:cNvPr>
          <p:cNvSpPr/>
          <p:nvPr/>
        </p:nvSpPr>
        <p:spPr>
          <a:xfrm>
            <a:off x="3597513" y="5036946"/>
            <a:ext cx="668326" cy="229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25572D-7FD5-FC53-6CBF-6C1279136092}"/>
              </a:ext>
            </a:extLst>
          </p:cNvPr>
          <p:cNvSpPr/>
          <p:nvPr/>
        </p:nvSpPr>
        <p:spPr>
          <a:xfrm>
            <a:off x="1710435" y="5038061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1E694-4831-B82D-2634-8549C9600C2B}"/>
              </a:ext>
            </a:extLst>
          </p:cNvPr>
          <p:cNvSpPr/>
          <p:nvPr/>
        </p:nvSpPr>
        <p:spPr>
          <a:xfrm>
            <a:off x="1707572" y="5272058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7418D-9C35-3750-6731-5F889FB7B017}"/>
              </a:ext>
            </a:extLst>
          </p:cNvPr>
          <p:cNvSpPr/>
          <p:nvPr/>
        </p:nvSpPr>
        <p:spPr>
          <a:xfrm>
            <a:off x="3594650" y="5252714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10F81-F504-1155-0D83-5C0C595DF4F5}"/>
              </a:ext>
            </a:extLst>
          </p:cNvPr>
          <p:cNvSpPr/>
          <p:nvPr/>
        </p:nvSpPr>
        <p:spPr>
          <a:xfrm>
            <a:off x="1705305" y="5479763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CD96E6-1FBE-38D1-5BB4-DBE8172660C3}"/>
              </a:ext>
            </a:extLst>
          </p:cNvPr>
          <p:cNvSpPr/>
          <p:nvPr/>
        </p:nvSpPr>
        <p:spPr>
          <a:xfrm>
            <a:off x="3581855" y="5500125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E3873-7871-A6E2-C863-930DCA6E2E7C}"/>
              </a:ext>
            </a:extLst>
          </p:cNvPr>
          <p:cNvSpPr/>
          <p:nvPr/>
        </p:nvSpPr>
        <p:spPr>
          <a:xfrm>
            <a:off x="3008307" y="5419619"/>
            <a:ext cx="599659" cy="35780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D94293-25A9-C269-E390-749A624E494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607966" y="2017380"/>
            <a:ext cx="2385650" cy="3581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4EF3C09-A5E6-5738-9764-AC078B715EAE}"/>
              </a:ext>
            </a:extLst>
          </p:cNvPr>
          <p:cNvSpPr txBox="1"/>
          <p:nvPr/>
        </p:nvSpPr>
        <p:spPr>
          <a:xfrm>
            <a:off x="6172294" y="163557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1: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06CBE9-2636-D79D-5282-EBD6D53971C5}"/>
              </a:ext>
            </a:extLst>
          </p:cNvPr>
          <p:cNvSpPr txBox="1"/>
          <p:nvPr/>
        </p:nvSpPr>
        <p:spPr>
          <a:xfrm>
            <a:off x="8974839" y="162798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2: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C39E8-387B-7374-DFFE-EF4AC17B50E5}"/>
              </a:ext>
            </a:extLst>
          </p:cNvPr>
          <p:cNvSpPr txBox="1"/>
          <p:nvPr/>
        </p:nvSpPr>
        <p:spPr>
          <a:xfrm>
            <a:off x="6111274" y="27374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Filer: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940D50-857F-1FAA-2DC2-C2825D9B30A4}"/>
              </a:ext>
            </a:extLst>
          </p:cNvPr>
          <p:cNvSpPr txBox="1"/>
          <p:nvPr/>
        </p:nvSpPr>
        <p:spPr>
          <a:xfrm>
            <a:off x="5993616" y="336437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B4BBD4-7A9F-24AF-C687-24BC3E1E5768}"/>
              </a:ext>
            </a:extLst>
          </p:cNvPr>
          <p:cNvSpPr txBox="1"/>
          <p:nvPr/>
        </p:nvSpPr>
        <p:spPr>
          <a:xfrm>
            <a:off x="5922562" y="4309363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Level3: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E4E341-70AA-96A1-78A6-9A8AAC23F90F}"/>
              </a:ext>
            </a:extLst>
          </p:cNvPr>
          <p:cNvSpPr txBox="1"/>
          <p:nvPr/>
        </p:nvSpPr>
        <p:spPr>
          <a:xfrm>
            <a:off x="4476343" y="4982646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9E68D5-8F2A-742A-93E6-5D0ACD696BBE}"/>
              </a:ext>
            </a:extLst>
          </p:cNvPr>
          <p:cNvSpPr txBox="1"/>
          <p:nvPr/>
        </p:nvSpPr>
        <p:spPr>
          <a:xfrm>
            <a:off x="4981715" y="581642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5FC68E-9145-7F30-E57F-08E78B91D13B}"/>
              </a:ext>
            </a:extLst>
          </p:cNvPr>
          <p:cNvSpPr txBox="1"/>
          <p:nvPr/>
        </p:nvSpPr>
        <p:spPr>
          <a:xfrm>
            <a:off x="8216348" y="596347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Supporting:</a:t>
            </a:r>
          </a:p>
        </p:txBody>
      </p:sp>
      <p:pic>
        <p:nvPicPr>
          <p:cNvPr id="11" name="Picture 10" descr="A number and a number on a white background&#10;&#10;Description automatically generated">
            <a:extLst>
              <a:ext uri="{FF2B5EF4-FFF2-40B4-BE49-F238E27FC236}">
                <a16:creationId xmlns:a16="http://schemas.microsoft.com/office/drawing/2014/main" id="{6964D7EB-7290-7D1D-646A-A6123BAF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296" y="5678172"/>
            <a:ext cx="647700" cy="736600"/>
          </a:xfrm>
          <a:prstGeom prst="rect">
            <a:avLst/>
          </a:prstGeom>
        </p:spPr>
      </p:pic>
      <p:pic>
        <p:nvPicPr>
          <p:cNvPr id="13" name="Picture 12" descr="A close-up of numbers&#10;&#10;Description automatically generated">
            <a:extLst>
              <a:ext uri="{FF2B5EF4-FFF2-40B4-BE49-F238E27FC236}">
                <a16:creationId xmlns:a16="http://schemas.microsoft.com/office/drawing/2014/main" id="{8838DD0B-678D-C81B-8704-4465195BF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20" y="5000655"/>
            <a:ext cx="3086100" cy="673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A7FB0A-B9D5-DF8D-3B10-961128DC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118" y="4296477"/>
            <a:ext cx="4976743" cy="532628"/>
          </a:xfrm>
          <a:prstGeom prst="rect">
            <a:avLst/>
          </a:prstGeom>
        </p:spPr>
      </p:pic>
      <p:pic>
        <p:nvPicPr>
          <p:cNvPr id="40" name="Picture 39" descr="A close-up of a number&#10;&#10;Description automatically generated">
            <a:extLst>
              <a:ext uri="{FF2B5EF4-FFF2-40B4-BE49-F238E27FC236}">
                <a16:creationId xmlns:a16="http://schemas.microsoft.com/office/drawing/2014/main" id="{AC4A0A09-2EB7-9C7F-40A3-A4D4BBECA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30" y="3470467"/>
            <a:ext cx="5190987" cy="707219"/>
          </a:xfrm>
          <a:prstGeom prst="rect">
            <a:avLst/>
          </a:prstGeom>
        </p:spPr>
      </p:pic>
      <p:pic>
        <p:nvPicPr>
          <p:cNvPr id="46" name="Picture 4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EA8AD8F-E29D-F4A4-0B6F-75AD0F55E8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5467" y="2713970"/>
            <a:ext cx="990600" cy="635000"/>
          </a:xfrm>
          <a:prstGeom prst="rect">
            <a:avLst/>
          </a:prstGeom>
        </p:spPr>
      </p:pic>
      <p:pic>
        <p:nvPicPr>
          <p:cNvPr id="52" name="Picture 5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EDDB499F-E6D4-6947-07A7-E97B70FE13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529" y="2137598"/>
            <a:ext cx="3897958" cy="64535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039FC6-9004-9164-8829-0C970E3CDDDE}"/>
              </a:ext>
            </a:extLst>
          </p:cNvPr>
          <p:cNvSpPr txBox="1"/>
          <p:nvPr/>
        </p:nvSpPr>
        <p:spPr>
          <a:xfrm>
            <a:off x="5730650" y="2202763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SUBSECCD:</a:t>
            </a:r>
          </a:p>
        </p:txBody>
      </p:sp>
      <p:pic>
        <p:nvPicPr>
          <p:cNvPr id="61" name="Picture 60" descr="A number with black numbers&#10;&#10;Description automatically generated">
            <a:extLst>
              <a:ext uri="{FF2B5EF4-FFF2-40B4-BE49-F238E27FC236}">
                <a16:creationId xmlns:a16="http://schemas.microsoft.com/office/drawing/2014/main" id="{C15E1FE1-F3BD-0F8F-EC51-F53EB18962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008" y="1521978"/>
            <a:ext cx="647700" cy="609600"/>
          </a:xfrm>
          <a:prstGeom prst="rect">
            <a:avLst/>
          </a:prstGeom>
        </p:spPr>
      </p:pic>
      <p:pic>
        <p:nvPicPr>
          <p:cNvPr id="65" name="Picture 64" descr="A number with numbers on it&#10;&#10;Description automatically generated">
            <a:extLst>
              <a:ext uri="{FF2B5EF4-FFF2-40B4-BE49-F238E27FC236}">
                <a16:creationId xmlns:a16="http://schemas.microsoft.com/office/drawing/2014/main" id="{CB5A1685-D29F-4B22-A32E-31D975E8D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676" y="1453881"/>
            <a:ext cx="1625600" cy="685800"/>
          </a:xfrm>
          <a:prstGeom prst="rect">
            <a:avLst/>
          </a:prstGeom>
        </p:spPr>
      </p:pic>
      <p:pic>
        <p:nvPicPr>
          <p:cNvPr id="72" name="Picture 71" descr="A close up of numbers&#10;&#10;Description automatically generated">
            <a:extLst>
              <a:ext uri="{FF2B5EF4-FFF2-40B4-BE49-F238E27FC236}">
                <a16:creationId xmlns:a16="http://schemas.microsoft.com/office/drawing/2014/main" id="{A71BF00E-80E7-2F12-7C63-D143606AC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7468" y="5898802"/>
            <a:ext cx="1054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3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273C-0303-68B6-EC75-B20593D2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 FOUNDATION VS First 2 digits of NTEE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B38681A3-D25C-3261-ABEF-B56885E5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565" y="1910030"/>
            <a:ext cx="96439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B276D-5E62-35E6-75D7-303F3469F3DC}"/>
              </a:ext>
            </a:extLst>
          </p:cNvPr>
          <p:cNvSpPr txBox="1"/>
          <p:nvPr/>
        </p:nvSpPr>
        <p:spPr>
          <a:xfrm>
            <a:off x="618978" y="1547446"/>
            <a:ext cx="672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looking at first two digits &lt; 20 (since these are the specialty orgs)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3C9C39-E580-FD34-92D9-32AB31838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504" y="481222"/>
            <a:ext cx="7772400" cy="6596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6B5F65-D59B-84B6-D4E5-447144212054}"/>
              </a:ext>
            </a:extLst>
          </p:cNvPr>
          <p:cNvSpPr/>
          <p:nvPr/>
        </p:nvSpPr>
        <p:spPr>
          <a:xfrm>
            <a:off x="8529586" y="4867970"/>
            <a:ext cx="438144" cy="177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A4F418-5868-479B-05B2-8403FD023C13}"/>
              </a:ext>
            </a:extLst>
          </p:cNvPr>
          <p:cNvSpPr/>
          <p:nvPr/>
        </p:nvSpPr>
        <p:spPr>
          <a:xfrm>
            <a:off x="8967730" y="5045725"/>
            <a:ext cx="1319270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136F74-80FB-57B9-9AFA-19665B79C129}"/>
              </a:ext>
            </a:extLst>
          </p:cNvPr>
          <p:cNvSpPr/>
          <p:nvPr/>
        </p:nvSpPr>
        <p:spPr>
          <a:xfrm>
            <a:off x="8989762" y="5826086"/>
            <a:ext cx="1297237" cy="219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F0C106-5679-B057-D768-8FC076B2288F}"/>
              </a:ext>
            </a:extLst>
          </p:cNvPr>
          <p:cNvSpPr/>
          <p:nvPr/>
        </p:nvSpPr>
        <p:spPr>
          <a:xfrm>
            <a:off x="7637220" y="5046214"/>
            <a:ext cx="438144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C3296-0DD6-195E-A59B-F377512FD11E}"/>
              </a:ext>
            </a:extLst>
          </p:cNvPr>
          <p:cNvSpPr/>
          <p:nvPr/>
        </p:nvSpPr>
        <p:spPr>
          <a:xfrm>
            <a:off x="7637220" y="4847420"/>
            <a:ext cx="438144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1105037F-C9AC-5B5B-092E-06CBDEFD7345}"/>
              </a:ext>
            </a:extLst>
          </p:cNvPr>
          <p:cNvSpPr/>
          <p:nvPr/>
        </p:nvSpPr>
        <p:spPr>
          <a:xfrm rot="2669370">
            <a:off x="1770736" y="3554886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DCC5069-D054-3D81-42C8-9E2530DBBBFC}"/>
              </a:ext>
            </a:extLst>
          </p:cNvPr>
          <p:cNvSpPr/>
          <p:nvPr/>
        </p:nvSpPr>
        <p:spPr>
          <a:xfrm rot="2669370">
            <a:off x="1855547" y="3724270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7D1104C0-9C38-5009-9E4C-11C082F48439}"/>
              </a:ext>
            </a:extLst>
          </p:cNvPr>
          <p:cNvSpPr/>
          <p:nvPr/>
        </p:nvSpPr>
        <p:spPr>
          <a:xfrm rot="2669370">
            <a:off x="1789046" y="3949211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9B37670-87E2-6332-B6E6-8E21F28448ED}"/>
              </a:ext>
            </a:extLst>
          </p:cNvPr>
          <p:cNvSpPr/>
          <p:nvPr/>
        </p:nvSpPr>
        <p:spPr>
          <a:xfrm rot="2669370">
            <a:off x="1797358" y="4117308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3A4DCE1A-617B-8AC1-301D-F97A97D1DF0A}"/>
              </a:ext>
            </a:extLst>
          </p:cNvPr>
          <p:cNvSpPr/>
          <p:nvPr/>
        </p:nvSpPr>
        <p:spPr>
          <a:xfrm rot="2669370">
            <a:off x="1815669" y="4339202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02A9DDC8-A738-B58D-083F-D4A444033ADA}"/>
              </a:ext>
            </a:extLst>
          </p:cNvPr>
          <p:cNvSpPr/>
          <p:nvPr/>
        </p:nvSpPr>
        <p:spPr>
          <a:xfrm rot="2669370">
            <a:off x="1815667" y="4715630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A9CC08F-7539-97FF-02FE-67B7D5C2CE5A}"/>
              </a:ext>
            </a:extLst>
          </p:cNvPr>
          <p:cNvSpPr/>
          <p:nvPr/>
        </p:nvSpPr>
        <p:spPr>
          <a:xfrm rot="2669370">
            <a:off x="1815667" y="5492143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877C0B6A-5B5D-8814-2E01-0E9E14A2F848}"/>
              </a:ext>
            </a:extLst>
          </p:cNvPr>
          <p:cNvSpPr/>
          <p:nvPr/>
        </p:nvSpPr>
        <p:spPr>
          <a:xfrm rot="2669370">
            <a:off x="1807353" y="5686225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72DE3AD-1F7C-F493-81E3-8E87CB1C4D85}"/>
              </a:ext>
            </a:extLst>
          </p:cNvPr>
          <p:cNvSpPr/>
          <p:nvPr/>
        </p:nvSpPr>
        <p:spPr>
          <a:xfrm rot="2669370">
            <a:off x="1026061" y="6596798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60950-2459-966A-C8A4-CACCCD03E1F9}"/>
              </a:ext>
            </a:extLst>
          </p:cNvPr>
          <p:cNvSpPr txBox="1"/>
          <p:nvPr/>
        </p:nvSpPr>
        <p:spPr>
          <a:xfrm>
            <a:off x="1097280" y="6467302"/>
            <a:ext cx="458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row shouldn’t exist, is likely a typo in the </a:t>
            </a:r>
            <a:r>
              <a:rPr lang="en-US" dirty="0" err="1"/>
              <a:t>bmf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2DD25B-E1E5-4B8A-778A-7CEBEE224567}"/>
              </a:ext>
            </a:extLst>
          </p:cNvPr>
          <p:cNvSpPr/>
          <p:nvPr/>
        </p:nvSpPr>
        <p:spPr>
          <a:xfrm>
            <a:off x="7637220" y="5826086"/>
            <a:ext cx="438144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5C9F628B-72D6-7FCF-A6CC-5B9F409676E2}"/>
              </a:ext>
            </a:extLst>
          </p:cNvPr>
          <p:cNvSpPr/>
          <p:nvPr/>
        </p:nvSpPr>
        <p:spPr>
          <a:xfrm rot="2669370">
            <a:off x="1797357" y="2191687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3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981-D54C-79B6-19B7-679B2AE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== “10” &amp; NTEE two digit &lt; 20</a:t>
            </a:r>
          </a:p>
        </p:txBody>
      </p:sp>
      <p:pic>
        <p:nvPicPr>
          <p:cNvPr id="5" name="Content Placeholder 4" descr="A close up of a computer code&#10;&#10;Description automatically generated">
            <a:extLst>
              <a:ext uri="{FF2B5EF4-FFF2-40B4-BE49-F238E27FC236}">
                <a16:creationId xmlns:a16="http://schemas.microsoft.com/office/drawing/2014/main" id="{DE4B2C03-8B03-37BA-898C-623A20309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0276"/>
            <a:ext cx="7035800" cy="2286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DDF89-F272-2117-370A-B2AE2D7E69C4}"/>
              </a:ext>
            </a:extLst>
          </p:cNvPr>
          <p:cNvSpPr txBox="1"/>
          <p:nvPr/>
        </p:nvSpPr>
        <p:spPr>
          <a:xfrm>
            <a:off x="981635" y="1963271"/>
            <a:ext cx="421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is “religion related” so that makes sense. </a:t>
            </a:r>
          </a:p>
        </p:txBody>
      </p:sp>
    </p:spTree>
    <p:extLst>
      <p:ext uri="{BB962C8B-B14F-4D97-AF65-F5344CB8AC3E}">
        <p14:creationId xmlns:p14="http://schemas.microsoft.com/office/powerpoint/2010/main" val="296057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1954</Words>
  <Application>Microsoft Macintosh PowerPoint</Application>
  <PresentationFormat>Widescreen</PresentationFormat>
  <Paragraphs>260</Paragraphs>
  <Slides>30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sans-pro-bold</vt:lpstr>
      <vt:lpstr>Office Theme</vt:lpstr>
      <vt:lpstr>501(c) Groups and Subgroups</vt:lpstr>
      <vt:lpstr>PowerPoint Presentation</vt:lpstr>
      <vt:lpstr>PowerPoint Presentation</vt:lpstr>
      <vt:lpstr>Cross Tabs with Urban’s BMF</vt:lpstr>
      <vt:lpstr>BMF: FRCD vs Ours: Required_990</vt:lpstr>
      <vt:lpstr>BMF: FRCD vs Ours: Required_990</vt:lpstr>
      <vt:lpstr>BMF: FRCD vs Ours: Required_990</vt:lpstr>
      <vt:lpstr>BMF FOUNDATION VS First 2 digits of NTEE</vt:lpstr>
      <vt:lpstr>FOUNDATION == “10” &amp; NTEE two digit &lt; 20</vt:lpstr>
      <vt:lpstr>FOUNDATION == “11” &amp; NTEE two digit &lt; 20</vt:lpstr>
      <vt:lpstr>FOUNDATION == “12” &amp; NTEE two digit &lt; 20</vt:lpstr>
      <vt:lpstr>Cross Tabs with IRS’s BMF</vt:lpstr>
      <vt:lpstr>IRSBMF:DEDUCTIBILITY vs. Ours: Donations_deductible</vt:lpstr>
      <vt:lpstr>IRSBMF:DEDUCTIBILITY vs. Ours: Donations_deductible</vt:lpstr>
      <vt:lpstr>IRSBMF:DEDUCTIBILITY vs. Ours: Donations_deductible</vt:lpstr>
      <vt:lpstr>IRSBMF: FOUNDATION vs. Our Govt_Established</vt:lpstr>
      <vt:lpstr>IRS Status &amp; Deductibility vs Our deductible</vt:lpstr>
      <vt:lpstr>PUB78</vt:lpstr>
      <vt:lpstr>PUB78 Deductibility code vs IRS SUBSECTION</vt:lpstr>
      <vt:lpstr>PUB78 DEDUCTIBILITY vs BMF FOUNDATION</vt:lpstr>
      <vt:lpstr>Pub78 deductibility vs IRS deductibility code</vt:lpstr>
      <vt:lpstr>PowerPoint Presentation</vt:lpstr>
      <vt:lpstr>PowerPoint Presentation</vt:lpstr>
      <vt:lpstr>PowerPoint Presentation</vt:lpstr>
      <vt:lpstr>PowerPoint Presentation</vt:lpstr>
      <vt:lpstr>OLD</vt:lpstr>
      <vt:lpstr>IRSBMF:DEDUCTIBILITY vs. Ours: Donations_deductible</vt:lpstr>
      <vt:lpstr>IRSBMF:DEDUCTIBILITY vs. Ours: Donations_deductible</vt:lpstr>
      <vt:lpstr>IRSBMF:DEDUCTIBILITY vs. Ours: Donations_deductible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Beck, Olivia Louise</dc:creator>
  <cp:lastModifiedBy>Olivia Beck</cp:lastModifiedBy>
  <cp:revision>54</cp:revision>
  <dcterms:created xsi:type="dcterms:W3CDTF">2023-10-08T23:40:41Z</dcterms:created>
  <dcterms:modified xsi:type="dcterms:W3CDTF">2024-04-03T22:12:14Z</dcterms:modified>
</cp:coreProperties>
</file>